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8" r:id="rId2"/>
    <p:sldId id="266" r:id="rId3"/>
    <p:sldId id="259" r:id="rId4"/>
    <p:sldId id="279" r:id="rId5"/>
    <p:sldId id="299" r:id="rId6"/>
    <p:sldId id="281" r:id="rId7"/>
    <p:sldId id="316" r:id="rId8"/>
    <p:sldId id="307" r:id="rId9"/>
    <p:sldId id="260" r:id="rId10"/>
    <p:sldId id="308" r:id="rId11"/>
    <p:sldId id="310" r:id="rId12"/>
    <p:sldId id="268" r:id="rId13"/>
    <p:sldId id="275" r:id="rId14"/>
    <p:sldId id="296" r:id="rId15"/>
    <p:sldId id="297" r:id="rId16"/>
    <p:sldId id="309" r:id="rId17"/>
    <p:sldId id="315" r:id="rId18"/>
    <p:sldId id="274" r:id="rId19"/>
    <p:sldId id="264" r:id="rId20"/>
    <p:sldId id="312" r:id="rId21"/>
    <p:sldId id="313" r:id="rId22"/>
    <p:sldId id="314" r:id="rId23"/>
    <p:sldId id="306" r:id="rId24"/>
    <p:sldId id="265" r:id="rId25"/>
    <p:sldId id="269" r:id="rId26"/>
    <p:sldId id="317" r:id="rId27"/>
    <p:sldId id="318" r:id="rId28"/>
    <p:sldId id="319" r:id="rId29"/>
    <p:sldId id="320" r:id="rId30"/>
    <p:sldId id="291" r:id="rId31"/>
    <p:sldId id="271" r:id="rId32"/>
    <p:sldId id="321" r:id="rId33"/>
    <p:sldId id="295" r:id="rId34"/>
    <p:sldId id="322" r:id="rId35"/>
    <p:sldId id="292" r:id="rId36"/>
    <p:sldId id="290" r:id="rId37"/>
    <p:sldId id="273" r:id="rId38"/>
    <p:sldId id="286" r:id="rId3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4403" autoAdjust="0"/>
  </p:normalViewPr>
  <p:slideViewPr>
    <p:cSldViewPr>
      <p:cViewPr varScale="1">
        <p:scale>
          <a:sx n="59" d="100"/>
          <a:sy n="59" d="100"/>
        </p:scale>
        <p:origin x="152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8177E8-6E41-4896-A945-7AE411BB6ABF}" type="datetimeFigureOut">
              <a:rPr lang="tr-TR" smtClean="0"/>
              <a:t>8.09.2020</a:t>
            </a:fld>
            <a:endParaRPr lang="tr-T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AF10CA-A482-4C2F-B758-D08DD45DFF71}" type="slidenum">
              <a:rPr lang="tr-TR" smtClean="0"/>
              <a:t>‹#›</a:t>
            </a:fld>
            <a:endParaRPr lang="tr-TR"/>
          </a:p>
        </p:txBody>
      </p:sp>
    </p:spTree>
    <p:extLst>
      <p:ext uri="{BB962C8B-B14F-4D97-AF65-F5344CB8AC3E}">
        <p14:creationId xmlns:p14="http://schemas.microsoft.com/office/powerpoint/2010/main" val="3296886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1</a:t>
            </a:fld>
            <a:endParaRPr lang="tr-TR">
              <a:solidFill>
                <a:prstClr val="black"/>
              </a:solidFill>
            </a:endParaRPr>
          </a:p>
        </p:txBody>
      </p:sp>
    </p:spTree>
    <p:extLst>
      <p:ext uri="{BB962C8B-B14F-4D97-AF65-F5344CB8AC3E}">
        <p14:creationId xmlns:p14="http://schemas.microsoft.com/office/powerpoint/2010/main" val="2907830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err="1"/>
              <a:t>Recently</a:t>
            </a:r>
            <a:r>
              <a:rPr lang="tr-TR" dirty="0"/>
              <a:t> COVID-19 </a:t>
            </a:r>
            <a:r>
              <a:rPr lang="tr-TR" dirty="0" err="1"/>
              <a:t>pandemic</a:t>
            </a:r>
            <a:r>
              <a:rPr lang="tr-TR" dirty="0"/>
              <a:t> has </a:t>
            </a:r>
            <a:r>
              <a:rPr lang="tr-TR" dirty="0" err="1"/>
              <a:t>shown</a:t>
            </a:r>
            <a:r>
              <a:rPr lang="tr-TR" dirty="0"/>
              <a:t> us </a:t>
            </a:r>
            <a:r>
              <a:rPr lang="tr-TR" dirty="0" err="1"/>
              <a:t>that</a:t>
            </a:r>
            <a:r>
              <a:rPr lang="tr-TR" dirty="0"/>
              <a:t> </a:t>
            </a:r>
            <a:r>
              <a:rPr lang="tr-TR" dirty="0" err="1"/>
              <a:t>there</a:t>
            </a:r>
            <a:r>
              <a:rPr lang="tr-TR" dirty="0"/>
              <a:t> </a:t>
            </a:r>
            <a:r>
              <a:rPr lang="tr-TR" dirty="0" err="1"/>
              <a:t>are</a:t>
            </a:r>
            <a:r>
              <a:rPr lang="tr-TR" dirty="0"/>
              <a:t> </a:t>
            </a:r>
            <a:r>
              <a:rPr lang="tr-TR" dirty="0" err="1"/>
              <a:t>matters</a:t>
            </a:r>
            <a:r>
              <a:rPr lang="tr-TR" dirty="0"/>
              <a:t> </a:t>
            </a:r>
            <a:r>
              <a:rPr lang="tr-TR" dirty="0" err="1"/>
              <a:t>that</a:t>
            </a:r>
            <a:r>
              <a:rPr lang="tr-TR" dirty="0"/>
              <a:t> </a:t>
            </a:r>
            <a:r>
              <a:rPr lang="tr-TR" dirty="0" err="1"/>
              <a:t>require</a:t>
            </a:r>
            <a:r>
              <a:rPr lang="tr-TR" dirty="0"/>
              <a:t> </a:t>
            </a:r>
            <a:r>
              <a:rPr lang="tr-TR" dirty="0" err="1"/>
              <a:t>quick</a:t>
            </a:r>
            <a:r>
              <a:rPr lang="tr-TR" dirty="0"/>
              <a:t> </a:t>
            </a:r>
            <a:r>
              <a:rPr lang="tr-TR" dirty="0" err="1"/>
              <a:t>reaction</a:t>
            </a:r>
            <a:r>
              <a:rPr lang="tr-TR" dirty="0"/>
              <a:t> on a global </a:t>
            </a:r>
            <a:r>
              <a:rPr lang="tr-TR" dirty="0" err="1"/>
              <a:t>scale</a:t>
            </a:r>
            <a:r>
              <a:rPr lang="tr-TR" dirty="0"/>
              <a:t>. </a:t>
            </a:r>
            <a:r>
              <a:rPr lang="tr-TR" dirty="0" err="1"/>
              <a:t>In</a:t>
            </a:r>
            <a:r>
              <a:rPr lang="tr-TR" dirty="0"/>
              <a:t> </a:t>
            </a:r>
            <a:r>
              <a:rPr lang="tr-TR" dirty="0" err="1"/>
              <a:t>order</a:t>
            </a:r>
            <a:r>
              <a:rPr lang="tr-TR" dirty="0"/>
              <a:t> </a:t>
            </a:r>
            <a:r>
              <a:rPr lang="tr-TR" dirty="0" err="1"/>
              <a:t>to</a:t>
            </a:r>
            <a:r>
              <a:rPr lang="tr-TR" dirty="0"/>
              <a:t> </a:t>
            </a:r>
            <a:r>
              <a:rPr lang="tr-TR" dirty="0" err="1"/>
              <a:t>accelerate</a:t>
            </a:r>
            <a:r>
              <a:rPr lang="tr-TR" dirty="0"/>
              <a:t> </a:t>
            </a:r>
            <a:r>
              <a:rPr lang="tr-TR" dirty="0" err="1"/>
              <a:t>our</a:t>
            </a:r>
            <a:r>
              <a:rPr lang="tr-TR" dirty="0"/>
              <a:t> </a:t>
            </a:r>
            <a:r>
              <a:rPr lang="tr-TR" dirty="0" err="1"/>
              <a:t>decision</a:t>
            </a:r>
            <a:r>
              <a:rPr lang="tr-TR" dirty="0"/>
              <a:t> </a:t>
            </a:r>
            <a:r>
              <a:rPr lang="tr-TR" dirty="0" err="1"/>
              <a:t>making</a:t>
            </a:r>
            <a:r>
              <a:rPr lang="tr-TR" dirty="0"/>
              <a:t> </a:t>
            </a:r>
            <a:r>
              <a:rPr lang="tr-TR" dirty="0" err="1"/>
              <a:t>and</a:t>
            </a:r>
            <a:r>
              <a:rPr lang="tr-TR" dirty="0"/>
              <a:t> </a:t>
            </a:r>
            <a:r>
              <a:rPr lang="tr-TR" dirty="0" err="1"/>
              <a:t>collaboration</a:t>
            </a:r>
            <a:r>
              <a:rPr lang="tr-TR" dirty="0"/>
              <a:t> </a:t>
            </a:r>
            <a:r>
              <a:rPr lang="tr-TR" dirty="0" err="1"/>
              <a:t>with</a:t>
            </a:r>
            <a:r>
              <a:rPr lang="tr-TR" dirty="0"/>
              <a:t> </a:t>
            </a:r>
            <a:r>
              <a:rPr lang="tr-TR" dirty="0" err="1"/>
              <a:t>the</a:t>
            </a:r>
            <a:r>
              <a:rPr lang="tr-TR" dirty="0"/>
              <a:t> </a:t>
            </a:r>
            <a:r>
              <a:rPr lang="tr-TR" dirty="0" err="1"/>
              <a:t>international</a:t>
            </a:r>
            <a:r>
              <a:rPr lang="tr-TR" dirty="0"/>
              <a:t> </a:t>
            </a:r>
            <a:r>
              <a:rPr lang="tr-TR" dirty="0" err="1"/>
              <a:t>societies</a:t>
            </a:r>
            <a:r>
              <a:rPr lang="tr-TR" dirty="0"/>
              <a:t> </a:t>
            </a:r>
            <a:r>
              <a:rPr lang="tr-TR" dirty="0" err="1"/>
              <a:t>we</a:t>
            </a:r>
            <a:r>
              <a:rPr lang="tr-TR" dirty="0"/>
              <a:t> </a:t>
            </a:r>
            <a:r>
              <a:rPr lang="tr-TR" dirty="0" err="1"/>
              <a:t>intended</a:t>
            </a:r>
            <a:r>
              <a:rPr lang="tr-TR" dirty="0"/>
              <a:t> </a:t>
            </a:r>
            <a:r>
              <a:rPr lang="tr-TR" dirty="0" err="1"/>
              <a:t>to</a:t>
            </a:r>
            <a:r>
              <a:rPr lang="tr-TR" dirty="0"/>
              <a:t> </a:t>
            </a:r>
            <a:r>
              <a:rPr lang="tr-TR" dirty="0" err="1"/>
              <a:t>incorporate</a:t>
            </a:r>
            <a:r>
              <a:rPr lang="tr-TR" dirty="0"/>
              <a:t> </a:t>
            </a:r>
            <a:r>
              <a:rPr lang="tr-TR" dirty="0" err="1"/>
              <a:t>one</a:t>
            </a:r>
            <a:r>
              <a:rPr lang="tr-TR" dirty="0"/>
              <a:t> of </a:t>
            </a:r>
            <a:r>
              <a:rPr lang="tr-TR" dirty="0" err="1"/>
              <a:t>their</a:t>
            </a:r>
            <a:r>
              <a:rPr lang="tr-TR" dirty="0"/>
              <a:t> </a:t>
            </a:r>
            <a:r>
              <a:rPr lang="tr-TR" dirty="0" err="1"/>
              <a:t>members</a:t>
            </a:r>
            <a:r>
              <a:rPr lang="tr-TR" dirty="0"/>
              <a:t> </a:t>
            </a:r>
            <a:r>
              <a:rPr lang="tr-TR" dirty="0" err="1"/>
              <a:t>into</a:t>
            </a:r>
            <a:r>
              <a:rPr lang="tr-TR" dirty="0"/>
              <a:t> </a:t>
            </a:r>
            <a:r>
              <a:rPr lang="tr-TR" dirty="0" err="1"/>
              <a:t>SECEC’s</a:t>
            </a:r>
            <a:r>
              <a:rPr lang="tr-TR" dirty="0"/>
              <a:t> </a:t>
            </a:r>
            <a:r>
              <a:rPr lang="tr-TR" dirty="0" err="1"/>
              <a:t>administrative</a:t>
            </a:r>
            <a:r>
              <a:rPr lang="tr-TR" dirty="0"/>
              <a:t> </a:t>
            </a:r>
            <a:r>
              <a:rPr lang="tr-TR" dirty="0" err="1"/>
              <a:t>level</a:t>
            </a:r>
            <a:r>
              <a:rPr lang="tr-TR" dirty="0"/>
              <a:t>. </a:t>
            </a:r>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10</a:t>
            </a:fld>
            <a:endParaRPr lang="tr-TR">
              <a:solidFill>
                <a:prstClr val="black"/>
              </a:solidFill>
            </a:endParaRPr>
          </a:p>
        </p:txBody>
      </p:sp>
    </p:spTree>
    <p:extLst>
      <p:ext uri="{BB962C8B-B14F-4D97-AF65-F5344CB8AC3E}">
        <p14:creationId xmlns:p14="http://schemas.microsoft.com/office/powerpoint/2010/main" val="2828067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11</a:t>
            </a:fld>
            <a:endParaRPr lang="tr-TR">
              <a:solidFill>
                <a:prstClr val="black"/>
              </a:solidFill>
            </a:endParaRPr>
          </a:p>
        </p:txBody>
      </p:sp>
    </p:spTree>
    <p:extLst>
      <p:ext uri="{BB962C8B-B14F-4D97-AF65-F5344CB8AC3E}">
        <p14:creationId xmlns:p14="http://schemas.microsoft.com/office/powerpoint/2010/main" val="205588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SECEC</a:t>
            </a:r>
            <a:r>
              <a:rPr lang="tr-TR" baseline="0" dirty="0"/>
              <a:t> is a surgical society but even the best surgery must be consolidated. Today, in the era of </a:t>
            </a:r>
            <a:r>
              <a:rPr lang="tr-TR" baseline="0" dirty="0" err="1"/>
              <a:t>multi-disciplinary</a:t>
            </a:r>
            <a:r>
              <a:rPr lang="tr-TR" baseline="0" dirty="0"/>
              <a:t> </a:t>
            </a:r>
            <a:r>
              <a:rPr lang="tr-TR" baseline="0" dirty="0" err="1"/>
              <a:t>medicine</a:t>
            </a:r>
            <a:r>
              <a:rPr lang="tr-TR" baseline="0" dirty="0"/>
              <a:t>, incluing only physio into the friend list, is not enough. </a:t>
            </a:r>
          </a:p>
          <a:p>
            <a:r>
              <a:rPr lang="tr-TR" baseline="0" dirty="0" err="1"/>
              <a:t>Our</a:t>
            </a:r>
            <a:r>
              <a:rPr lang="tr-TR" baseline="0" dirty="0"/>
              <a:t> Rehabilitation Committee is responsible for this completion </a:t>
            </a:r>
            <a:r>
              <a:rPr lang="tr-TR" baseline="0" dirty="0" err="1"/>
              <a:t>and</a:t>
            </a:r>
            <a:r>
              <a:rPr lang="tr-TR" baseline="0" dirty="0"/>
              <a:t> </a:t>
            </a:r>
            <a:r>
              <a:rPr lang="tr-TR" baseline="0" dirty="0" err="1"/>
              <a:t>started</a:t>
            </a:r>
            <a:r>
              <a:rPr lang="tr-TR" baseline="0" dirty="0"/>
              <a:t> in </a:t>
            </a:r>
            <a:r>
              <a:rPr lang="tr-TR" baseline="0" dirty="0" err="1"/>
              <a:t>Copenhagen</a:t>
            </a:r>
            <a:r>
              <a:rPr lang="tr-TR" baseline="0" dirty="0"/>
              <a:t> </a:t>
            </a:r>
            <a:r>
              <a:rPr lang="tr-TR" baseline="0" dirty="0" err="1"/>
              <a:t>to</a:t>
            </a:r>
            <a:r>
              <a:rPr lang="tr-TR" baseline="0" dirty="0"/>
              <a:t> </a:t>
            </a:r>
            <a:r>
              <a:rPr lang="tr-TR" baseline="0" dirty="0" err="1"/>
              <a:t>expand</a:t>
            </a:r>
            <a:r>
              <a:rPr lang="tr-TR" baseline="0" dirty="0"/>
              <a:t> the communication to ‘all medical professional that delivers healtcare to the patients with shoulder and elbow disorders. This is why we propose to change the committee’s name as </a:t>
            </a:r>
            <a:r>
              <a:rPr lang="tr-TR" sz="1200" i="1" kern="1200" dirty="0">
                <a:solidFill>
                  <a:schemeClr val="bg1">
                    <a:lumMod val="95000"/>
                  </a:schemeClr>
                </a:solidFill>
                <a:latin typeface="Times New Roman" panose="02020603050405020304" pitchFamily="18" charset="0"/>
                <a:ea typeface="+mn-ea"/>
                <a:cs typeface="Times New Roman" panose="02020603050405020304" pitchFamily="18" charset="0"/>
              </a:rPr>
              <a:t>Healtcare Delivery Committee </a:t>
            </a:r>
            <a:r>
              <a:rPr lang="tr-TR" sz="1200" i="0" kern="1200" baseline="0" dirty="0">
                <a:solidFill>
                  <a:schemeClr val="bg1">
                    <a:lumMod val="95000"/>
                  </a:schemeClr>
                </a:solidFill>
                <a:latin typeface="Times New Roman" panose="02020603050405020304" pitchFamily="18" charset="0"/>
                <a:ea typeface="+mn-ea"/>
                <a:cs typeface="Times New Roman" panose="02020603050405020304" pitchFamily="18" charset="0"/>
              </a:rPr>
              <a:t> to cover all. </a:t>
            </a:r>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12</a:t>
            </a:fld>
            <a:endParaRPr lang="tr-TR">
              <a:solidFill>
                <a:prstClr val="black"/>
              </a:solidFill>
            </a:endParaRPr>
          </a:p>
        </p:txBody>
      </p:sp>
    </p:spTree>
    <p:extLst>
      <p:ext uri="{BB962C8B-B14F-4D97-AF65-F5344CB8AC3E}">
        <p14:creationId xmlns:p14="http://schemas.microsoft.com/office/powerpoint/2010/main" val="2907830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baseline="0" dirty="0"/>
              <a:t>As </a:t>
            </a:r>
            <a:r>
              <a:rPr lang="tr-TR" baseline="0" dirty="0" err="1"/>
              <a:t>you</a:t>
            </a:r>
            <a:r>
              <a:rPr lang="tr-TR" baseline="0" dirty="0"/>
              <a:t> </a:t>
            </a:r>
            <a:r>
              <a:rPr lang="tr-TR" baseline="0" dirty="0" err="1"/>
              <a:t>may</a:t>
            </a:r>
            <a:r>
              <a:rPr lang="tr-TR" baseline="0" dirty="0"/>
              <a:t> be </a:t>
            </a:r>
            <a:r>
              <a:rPr lang="tr-TR" baseline="0" dirty="0" err="1"/>
              <a:t>aware</a:t>
            </a:r>
            <a:r>
              <a:rPr lang="tr-TR" baseline="0" dirty="0"/>
              <a:t>, </a:t>
            </a:r>
            <a:r>
              <a:rPr lang="tr-TR" baseline="0" dirty="0" err="1"/>
              <a:t>the</a:t>
            </a:r>
            <a:r>
              <a:rPr lang="tr-TR" baseline="0" dirty="0"/>
              <a:t> abstracts accepted </a:t>
            </a:r>
            <a:r>
              <a:rPr lang="tr-TR" baseline="0" dirty="0" err="1"/>
              <a:t>for</a:t>
            </a:r>
            <a:r>
              <a:rPr lang="tr-TR" baseline="0" dirty="0"/>
              <a:t> </a:t>
            </a:r>
            <a:r>
              <a:rPr lang="tr-TR" baseline="0" dirty="0" err="1"/>
              <a:t>the</a:t>
            </a:r>
            <a:r>
              <a:rPr lang="tr-TR" baseline="0" dirty="0"/>
              <a:t> </a:t>
            </a:r>
            <a:r>
              <a:rPr lang="tr-TR" baseline="0" dirty="0" err="1"/>
              <a:t>virtual</a:t>
            </a:r>
            <a:r>
              <a:rPr lang="tr-TR" baseline="0" dirty="0"/>
              <a:t> </a:t>
            </a:r>
            <a:r>
              <a:rPr lang="tr-TR" baseline="0" dirty="0" err="1"/>
              <a:t>congress</a:t>
            </a:r>
            <a:r>
              <a:rPr lang="tr-TR" baseline="0" dirty="0"/>
              <a:t> </a:t>
            </a:r>
            <a:r>
              <a:rPr lang="tr-TR" baseline="0" dirty="0" err="1"/>
              <a:t>will</a:t>
            </a:r>
            <a:r>
              <a:rPr lang="tr-TR" baseline="0" dirty="0"/>
              <a:t> be published on JSES Open Access as </a:t>
            </a:r>
            <a:r>
              <a:rPr lang="tr-TR" baseline="0" dirty="0" err="1"/>
              <a:t>well</a:t>
            </a:r>
            <a:r>
              <a:rPr lang="tr-TR" baseline="0" dirty="0"/>
              <a:t>. </a:t>
            </a:r>
            <a:r>
              <a:rPr lang="tr-TR" baseline="0" dirty="0" err="1"/>
              <a:t>This</a:t>
            </a:r>
            <a:r>
              <a:rPr lang="tr-TR" baseline="0" dirty="0"/>
              <a:t> </a:t>
            </a:r>
            <a:r>
              <a:rPr lang="tr-TR" baseline="0" dirty="0" err="1"/>
              <a:t>year</a:t>
            </a:r>
            <a:r>
              <a:rPr lang="tr-TR" baseline="0" dirty="0"/>
              <a:t>, </a:t>
            </a:r>
            <a:r>
              <a:rPr lang="tr-TR" baseline="0" dirty="0" err="1"/>
              <a:t>our</a:t>
            </a:r>
            <a:r>
              <a:rPr lang="tr-TR" baseline="0" dirty="0"/>
              <a:t> </a:t>
            </a:r>
            <a:r>
              <a:rPr lang="tr-TR" baseline="0" dirty="0" err="1"/>
              <a:t>abstracts</a:t>
            </a:r>
            <a:r>
              <a:rPr lang="tr-TR" baseline="0" dirty="0"/>
              <a:t> </a:t>
            </a:r>
            <a:r>
              <a:rPr lang="tr-TR" baseline="0" dirty="0" err="1"/>
              <a:t>will</a:t>
            </a:r>
            <a:r>
              <a:rPr lang="tr-TR" baseline="0" dirty="0"/>
              <a:t> </a:t>
            </a:r>
            <a:r>
              <a:rPr lang="tr-TR" baseline="0" dirty="0" err="1"/>
              <a:t>appear</a:t>
            </a:r>
            <a:r>
              <a:rPr lang="tr-TR" baseline="0" dirty="0"/>
              <a:t> on a </a:t>
            </a:r>
            <a:r>
              <a:rPr lang="tr-TR" baseline="0" dirty="0" err="1"/>
              <a:t>special</a:t>
            </a:r>
            <a:r>
              <a:rPr lang="tr-TR" baseline="0" dirty="0"/>
              <a:t> </a:t>
            </a:r>
            <a:r>
              <a:rPr lang="tr-TR" baseline="0" dirty="0" err="1"/>
              <a:t>issue</a:t>
            </a:r>
            <a:r>
              <a:rPr lang="tr-TR" baseline="0" dirty="0"/>
              <a:t>, </a:t>
            </a:r>
            <a:r>
              <a:rPr lang="tr-TR" baseline="0" dirty="0" err="1"/>
              <a:t>so</a:t>
            </a:r>
            <a:r>
              <a:rPr lang="tr-TR" baseline="0" dirty="0"/>
              <a:t> </a:t>
            </a:r>
            <a:r>
              <a:rPr lang="tr-TR" baseline="0" dirty="0" err="1"/>
              <a:t>we</a:t>
            </a:r>
            <a:r>
              <a:rPr lang="tr-TR" baseline="0" dirty="0"/>
              <a:t> </a:t>
            </a:r>
            <a:r>
              <a:rPr lang="tr-TR" baseline="0" dirty="0" err="1"/>
              <a:t>expect</a:t>
            </a:r>
            <a:r>
              <a:rPr lang="tr-TR" baseline="0" dirty="0"/>
              <a:t> </a:t>
            </a:r>
            <a:r>
              <a:rPr lang="tr-TR" baseline="0" dirty="0" err="1"/>
              <a:t>that</a:t>
            </a:r>
            <a:r>
              <a:rPr lang="tr-TR" baseline="0" dirty="0"/>
              <a:t> </a:t>
            </a:r>
            <a:r>
              <a:rPr lang="tr-TR" baseline="0" dirty="0" err="1"/>
              <a:t>the</a:t>
            </a:r>
            <a:r>
              <a:rPr lang="tr-TR" baseline="0" dirty="0"/>
              <a:t> </a:t>
            </a:r>
            <a:r>
              <a:rPr lang="tr-TR" baseline="0" dirty="0" err="1"/>
              <a:t>publication</a:t>
            </a:r>
            <a:r>
              <a:rPr lang="tr-TR" baseline="0" dirty="0"/>
              <a:t> </a:t>
            </a:r>
            <a:r>
              <a:rPr lang="tr-TR" baseline="0" dirty="0" err="1"/>
              <a:t>process</a:t>
            </a:r>
            <a:r>
              <a:rPr lang="tr-TR" baseline="0" dirty="0"/>
              <a:t> </a:t>
            </a:r>
            <a:r>
              <a:rPr lang="tr-TR" baseline="0" dirty="0" err="1"/>
              <a:t>takes</a:t>
            </a:r>
            <a:r>
              <a:rPr lang="tr-TR" baseline="0" dirty="0"/>
              <a:t> </a:t>
            </a:r>
            <a:r>
              <a:rPr lang="tr-TR" baseline="0" dirty="0" err="1"/>
              <a:t>much</a:t>
            </a:r>
            <a:r>
              <a:rPr lang="tr-TR" baseline="0" dirty="0"/>
              <a:t> </a:t>
            </a:r>
            <a:r>
              <a:rPr lang="tr-TR" baseline="0" dirty="0" err="1"/>
              <a:t>less</a:t>
            </a:r>
            <a:r>
              <a:rPr lang="tr-TR" baseline="0" dirty="0"/>
              <a:t> time. </a:t>
            </a:r>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13</a:t>
            </a:fld>
            <a:endParaRPr lang="tr-TR">
              <a:solidFill>
                <a:prstClr val="black"/>
              </a:solidFill>
            </a:endParaRPr>
          </a:p>
        </p:txBody>
      </p:sp>
    </p:spTree>
    <p:extLst>
      <p:ext uri="{BB962C8B-B14F-4D97-AF65-F5344CB8AC3E}">
        <p14:creationId xmlns:p14="http://schemas.microsoft.com/office/powerpoint/2010/main" val="2907830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14</a:t>
            </a:fld>
            <a:endParaRPr lang="tr-TR">
              <a:solidFill>
                <a:prstClr val="black"/>
              </a:solidFill>
            </a:endParaRPr>
          </a:p>
        </p:txBody>
      </p:sp>
    </p:spTree>
    <p:extLst>
      <p:ext uri="{BB962C8B-B14F-4D97-AF65-F5344CB8AC3E}">
        <p14:creationId xmlns:p14="http://schemas.microsoft.com/office/powerpoint/2010/main" val="2904729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15</a:t>
            </a:fld>
            <a:endParaRPr lang="tr-TR">
              <a:solidFill>
                <a:prstClr val="black"/>
              </a:solidFill>
            </a:endParaRPr>
          </a:p>
        </p:txBody>
      </p:sp>
    </p:spTree>
    <p:extLst>
      <p:ext uri="{BB962C8B-B14F-4D97-AF65-F5344CB8AC3E}">
        <p14:creationId xmlns:p14="http://schemas.microsoft.com/office/powerpoint/2010/main" val="687148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16</a:t>
            </a:fld>
            <a:endParaRPr lang="tr-TR">
              <a:solidFill>
                <a:prstClr val="black"/>
              </a:solidFill>
            </a:endParaRPr>
          </a:p>
        </p:txBody>
      </p:sp>
    </p:spTree>
    <p:extLst>
      <p:ext uri="{BB962C8B-B14F-4D97-AF65-F5344CB8AC3E}">
        <p14:creationId xmlns:p14="http://schemas.microsoft.com/office/powerpoint/2010/main" val="2565767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17</a:t>
            </a:fld>
            <a:endParaRPr lang="tr-TR">
              <a:solidFill>
                <a:prstClr val="black"/>
              </a:solidFill>
            </a:endParaRPr>
          </a:p>
        </p:txBody>
      </p:sp>
    </p:spTree>
    <p:extLst>
      <p:ext uri="{BB962C8B-B14F-4D97-AF65-F5344CB8AC3E}">
        <p14:creationId xmlns:p14="http://schemas.microsoft.com/office/powerpoint/2010/main" val="649729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a:t>We are intending to expand that list and install new fellowship programs such as New Zealand, Australia and South Africa as well as a one-way fellowship program with China. </a:t>
            </a:r>
          </a:p>
          <a:p>
            <a:endParaRPr lang="tr-TR" dirty="0"/>
          </a:p>
          <a:p>
            <a:r>
              <a:rPr lang="tr-TR" dirty="0"/>
              <a:t>SECEC i</a:t>
            </a:r>
            <a:r>
              <a:rPr lang="tr-TR" baseline="0" dirty="0"/>
              <a:t>s also very happy to host fellows from around the world. </a:t>
            </a:r>
          </a:p>
          <a:p>
            <a:r>
              <a:rPr lang="tr-TR" baseline="0" dirty="0"/>
              <a:t>Every year 2 fellows from Australia and New Zealand travel in Europe to visit 4 centers. </a:t>
            </a:r>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t>18</a:t>
            </a:fld>
            <a:endParaRPr lang="tr-TR"/>
          </a:p>
        </p:txBody>
      </p:sp>
    </p:spTree>
    <p:extLst>
      <p:ext uri="{BB962C8B-B14F-4D97-AF65-F5344CB8AC3E}">
        <p14:creationId xmlns:p14="http://schemas.microsoft.com/office/powerpoint/2010/main" val="2009857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Thanks to the great efforts of the</a:t>
            </a:r>
            <a:r>
              <a:rPr lang="tr-TR" baseline="0" dirty="0"/>
              <a:t> Education Committee and especially Phillippe Collin, we built a very strong relationship with teh Chinese Shoulder and Elbow Society. Our friendship started with a one way fellowship, but in the future, I am sure it will be reciprocal </a:t>
            </a:r>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19</a:t>
            </a:fld>
            <a:endParaRPr lang="tr-TR">
              <a:solidFill>
                <a:prstClr val="black"/>
              </a:solidFill>
            </a:endParaRPr>
          </a:p>
        </p:txBody>
      </p:sp>
    </p:spTree>
    <p:extLst>
      <p:ext uri="{BB962C8B-B14F-4D97-AF65-F5344CB8AC3E}">
        <p14:creationId xmlns:p14="http://schemas.microsoft.com/office/powerpoint/2010/main" val="2907830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This is a very lovely picture of our current Executive Committee</a:t>
            </a:r>
            <a:r>
              <a:rPr lang="tr-TR" baseline="0" dirty="0"/>
              <a:t> </a:t>
            </a:r>
            <a:r>
              <a:rPr lang="tr-TR" dirty="0"/>
              <a:t>from our Istanbul Meeting</a:t>
            </a:r>
            <a:r>
              <a:rPr lang="tr-TR" baseline="0" dirty="0"/>
              <a:t>. I think only Markus and Roger Van Riet are missing. </a:t>
            </a:r>
          </a:p>
          <a:p>
            <a:r>
              <a:rPr lang="tr-TR" baseline="0" dirty="0"/>
              <a:t>On february 9 of the last winter, we hosted an exclusive ExCom meeting in Istanbul that lasted 9 hours. This was the day when many of the innovations and improvements that will be mentioned here in a while, are discussed and accepted. I would like to start by presenting my gratitude to those wonderfull people, without them I wouldn’t find a single word to say to you!</a:t>
            </a:r>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2</a:t>
            </a:fld>
            <a:endParaRPr lang="tr-TR">
              <a:solidFill>
                <a:prstClr val="black"/>
              </a:solidFill>
            </a:endParaRPr>
          </a:p>
        </p:txBody>
      </p:sp>
    </p:spTree>
    <p:extLst>
      <p:ext uri="{BB962C8B-B14F-4D97-AF65-F5344CB8AC3E}">
        <p14:creationId xmlns:p14="http://schemas.microsoft.com/office/powerpoint/2010/main" val="2907830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baseline="0"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20</a:t>
            </a:fld>
            <a:endParaRPr lang="tr-TR">
              <a:solidFill>
                <a:prstClr val="black"/>
              </a:solidFill>
            </a:endParaRPr>
          </a:p>
        </p:txBody>
      </p:sp>
    </p:spTree>
    <p:extLst>
      <p:ext uri="{BB962C8B-B14F-4D97-AF65-F5344CB8AC3E}">
        <p14:creationId xmlns:p14="http://schemas.microsoft.com/office/powerpoint/2010/main" val="805704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baseline="0"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21</a:t>
            </a:fld>
            <a:endParaRPr lang="tr-TR">
              <a:solidFill>
                <a:prstClr val="black"/>
              </a:solidFill>
            </a:endParaRPr>
          </a:p>
        </p:txBody>
      </p:sp>
    </p:spTree>
    <p:extLst>
      <p:ext uri="{BB962C8B-B14F-4D97-AF65-F5344CB8AC3E}">
        <p14:creationId xmlns:p14="http://schemas.microsoft.com/office/powerpoint/2010/main" val="2297221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baseline="0"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22</a:t>
            </a:fld>
            <a:endParaRPr lang="tr-TR">
              <a:solidFill>
                <a:prstClr val="black"/>
              </a:solidFill>
            </a:endParaRPr>
          </a:p>
        </p:txBody>
      </p:sp>
    </p:spTree>
    <p:extLst>
      <p:ext uri="{BB962C8B-B14F-4D97-AF65-F5344CB8AC3E}">
        <p14:creationId xmlns:p14="http://schemas.microsoft.com/office/powerpoint/2010/main" val="2907830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23</a:t>
            </a:fld>
            <a:endParaRPr lang="tr-TR">
              <a:solidFill>
                <a:prstClr val="black"/>
              </a:solidFill>
            </a:endParaRPr>
          </a:p>
        </p:txBody>
      </p:sp>
    </p:spTree>
    <p:extLst>
      <p:ext uri="{BB962C8B-B14F-4D97-AF65-F5344CB8AC3E}">
        <p14:creationId xmlns:p14="http://schemas.microsoft.com/office/powerpoint/2010/main" val="1529559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24</a:t>
            </a:fld>
            <a:endParaRPr lang="tr-TR">
              <a:solidFill>
                <a:prstClr val="black"/>
              </a:solidFill>
            </a:endParaRPr>
          </a:p>
        </p:txBody>
      </p:sp>
    </p:spTree>
    <p:extLst>
      <p:ext uri="{BB962C8B-B14F-4D97-AF65-F5344CB8AC3E}">
        <p14:creationId xmlns:p14="http://schemas.microsoft.com/office/powerpoint/2010/main" val="2907830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25</a:t>
            </a:fld>
            <a:endParaRPr lang="tr-TR">
              <a:solidFill>
                <a:prstClr val="black"/>
              </a:solidFill>
            </a:endParaRPr>
          </a:p>
        </p:txBody>
      </p:sp>
    </p:spTree>
    <p:extLst>
      <p:ext uri="{BB962C8B-B14F-4D97-AF65-F5344CB8AC3E}">
        <p14:creationId xmlns:p14="http://schemas.microsoft.com/office/powerpoint/2010/main" val="2907830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26</a:t>
            </a:fld>
            <a:endParaRPr lang="tr-TR">
              <a:solidFill>
                <a:prstClr val="black"/>
              </a:solidFill>
            </a:endParaRPr>
          </a:p>
        </p:txBody>
      </p:sp>
    </p:spTree>
    <p:extLst>
      <p:ext uri="{BB962C8B-B14F-4D97-AF65-F5344CB8AC3E}">
        <p14:creationId xmlns:p14="http://schemas.microsoft.com/office/powerpoint/2010/main" val="2907830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27</a:t>
            </a:fld>
            <a:endParaRPr lang="tr-TR">
              <a:solidFill>
                <a:prstClr val="black"/>
              </a:solidFill>
            </a:endParaRPr>
          </a:p>
        </p:txBody>
      </p:sp>
    </p:spTree>
    <p:extLst>
      <p:ext uri="{BB962C8B-B14F-4D97-AF65-F5344CB8AC3E}">
        <p14:creationId xmlns:p14="http://schemas.microsoft.com/office/powerpoint/2010/main" val="544168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28</a:t>
            </a:fld>
            <a:endParaRPr lang="tr-TR">
              <a:solidFill>
                <a:prstClr val="black"/>
              </a:solidFill>
            </a:endParaRPr>
          </a:p>
        </p:txBody>
      </p:sp>
    </p:spTree>
    <p:extLst>
      <p:ext uri="{BB962C8B-B14F-4D97-AF65-F5344CB8AC3E}">
        <p14:creationId xmlns:p14="http://schemas.microsoft.com/office/powerpoint/2010/main" val="3569976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29</a:t>
            </a:fld>
            <a:endParaRPr lang="tr-TR">
              <a:solidFill>
                <a:prstClr val="black"/>
              </a:solidFill>
            </a:endParaRPr>
          </a:p>
        </p:txBody>
      </p:sp>
    </p:spTree>
    <p:extLst>
      <p:ext uri="{BB962C8B-B14F-4D97-AF65-F5344CB8AC3E}">
        <p14:creationId xmlns:p14="http://schemas.microsoft.com/office/powerpoint/2010/main" val="2227869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This</a:t>
            </a:r>
            <a:r>
              <a:rPr lang="tr-TR" baseline="0" dirty="0"/>
              <a:t> is briefly what happened </a:t>
            </a:r>
            <a:r>
              <a:rPr lang="tr-TR" baseline="0" dirty="0" err="1"/>
              <a:t>during</a:t>
            </a:r>
            <a:r>
              <a:rPr lang="tr-TR" baseline="0" dirty="0"/>
              <a:t> </a:t>
            </a:r>
            <a:r>
              <a:rPr lang="tr-TR" baseline="0" dirty="0" err="1"/>
              <a:t>the</a:t>
            </a:r>
            <a:r>
              <a:rPr lang="tr-TR" baseline="0" dirty="0"/>
              <a:t> </a:t>
            </a:r>
            <a:r>
              <a:rPr lang="tr-TR" baseline="0" dirty="0" err="1"/>
              <a:t>second</a:t>
            </a:r>
            <a:r>
              <a:rPr lang="tr-TR" baseline="0" dirty="0"/>
              <a:t> half of my term. We will be comprehensively infomed by the committee reports about these projects but I also would like to mention few words about all these topics. </a:t>
            </a:r>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3</a:t>
            </a:fld>
            <a:endParaRPr lang="tr-TR">
              <a:solidFill>
                <a:prstClr val="black"/>
              </a:solidFill>
            </a:endParaRPr>
          </a:p>
        </p:txBody>
      </p:sp>
    </p:spTree>
    <p:extLst>
      <p:ext uri="{BB962C8B-B14F-4D97-AF65-F5344CB8AC3E}">
        <p14:creationId xmlns:p14="http://schemas.microsoft.com/office/powerpoint/2010/main" val="2907830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err="1"/>
              <a:t>Then</a:t>
            </a:r>
            <a:r>
              <a:rPr lang="tr-TR" dirty="0"/>
              <a:t> </a:t>
            </a:r>
            <a:r>
              <a:rPr lang="tr-TR" dirty="0" err="1"/>
              <a:t>you</a:t>
            </a:r>
            <a:r>
              <a:rPr lang="tr-TR" dirty="0"/>
              <a:t> </a:t>
            </a:r>
            <a:r>
              <a:rPr lang="tr-TR" dirty="0" err="1"/>
              <a:t>know</a:t>
            </a:r>
            <a:r>
              <a:rPr lang="tr-TR" dirty="0"/>
              <a:t> </a:t>
            </a:r>
            <a:r>
              <a:rPr lang="tr-TR" dirty="0" err="1"/>
              <a:t>what</a:t>
            </a:r>
            <a:r>
              <a:rPr lang="tr-TR" dirty="0"/>
              <a:t> had </a:t>
            </a:r>
            <a:r>
              <a:rPr lang="tr-TR" dirty="0" err="1"/>
              <a:t>happened</a:t>
            </a:r>
            <a:r>
              <a:rPr lang="tr-TR" dirty="0"/>
              <a:t>. </a:t>
            </a:r>
          </a:p>
          <a:p>
            <a:r>
              <a:rPr lang="tr-TR" dirty="0" err="1"/>
              <a:t>This</a:t>
            </a:r>
            <a:r>
              <a:rPr lang="tr-TR" dirty="0"/>
              <a:t> </a:t>
            </a:r>
            <a:r>
              <a:rPr lang="tr-TR" dirty="0" err="1"/>
              <a:t>small</a:t>
            </a:r>
            <a:r>
              <a:rPr lang="tr-TR" dirty="0"/>
              <a:t> virüs </a:t>
            </a:r>
            <a:r>
              <a:rPr lang="tr-TR" dirty="0" err="1"/>
              <a:t>caused</a:t>
            </a:r>
            <a:r>
              <a:rPr lang="tr-TR" dirty="0"/>
              <a:t> a </a:t>
            </a:r>
            <a:r>
              <a:rPr lang="tr-TR" dirty="0" err="1"/>
              <a:t>huge</a:t>
            </a:r>
            <a:r>
              <a:rPr lang="tr-TR" dirty="0"/>
              <a:t> </a:t>
            </a:r>
            <a:r>
              <a:rPr lang="tr-TR" dirty="0" err="1"/>
              <a:t>paradigm</a:t>
            </a:r>
            <a:r>
              <a:rPr lang="tr-TR" dirty="0"/>
              <a:t> </a:t>
            </a:r>
            <a:r>
              <a:rPr lang="tr-TR" dirty="0" err="1"/>
              <a:t>shift</a:t>
            </a:r>
            <a:r>
              <a:rPr lang="tr-TR" dirty="0"/>
              <a:t> </a:t>
            </a:r>
            <a:r>
              <a:rPr lang="tr-TR" dirty="0" err="1"/>
              <a:t>that</a:t>
            </a:r>
            <a:r>
              <a:rPr lang="tr-TR" dirty="0"/>
              <a:t> </a:t>
            </a:r>
            <a:r>
              <a:rPr lang="tr-TR" dirty="0" err="1"/>
              <a:t>affected</a:t>
            </a:r>
            <a:r>
              <a:rPr lang="tr-TR" dirty="0"/>
              <a:t> </a:t>
            </a:r>
            <a:r>
              <a:rPr lang="tr-TR" dirty="0" err="1"/>
              <a:t>the</a:t>
            </a:r>
            <a:r>
              <a:rPr lang="tr-TR" dirty="0"/>
              <a:t> </a:t>
            </a:r>
            <a:r>
              <a:rPr lang="tr-TR" dirty="0" err="1"/>
              <a:t>entire</a:t>
            </a:r>
            <a:r>
              <a:rPr lang="tr-TR" dirty="0"/>
              <a:t> life in </a:t>
            </a:r>
            <a:r>
              <a:rPr lang="tr-TR" dirty="0" err="1"/>
              <a:t>our</a:t>
            </a:r>
            <a:r>
              <a:rPr lang="tr-TR" dirty="0"/>
              <a:t> planet, </a:t>
            </a:r>
            <a:r>
              <a:rPr lang="tr-TR" dirty="0" err="1"/>
              <a:t>drastically</a:t>
            </a:r>
            <a:r>
              <a:rPr lang="tr-TR" dirty="0"/>
              <a:t> </a:t>
            </a:r>
            <a:r>
              <a:rPr lang="tr-TR" dirty="0" err="1"/>
              <a:t>humans</a:t>
            </a:r>
            <a:r>
              <a:rPr lang="tr-TR" dirty="0"/>
              <a:t>, but </a:t>
            </a:r>
            <a:r>
              <a:rPr lang="tr-TR" dirty="0" err="1"/>
              <a:t>positively</a:t>
            </a:r>
            <a:r>
              <a:rPr lang="tr-TR" dirty="0"/>
              <a:t> </a:t>
            </a:r>
            <a:r>
              <a:rPr lang="tr-TR" dirty="0" err="1"/>
              <a:t>all</a:t>
            </a:r>
            <a:r>
              <a:rPr lang="tr-TR" dirty="0"/>
              <a:t> </a:t>
            </a:r>
            <a:r>
              <a:rPr lang="tr-TR" dirty="0" err="1"/>
              <a:t>other</a:t>
            </a:r>
            <a:r>
              <a:rPr lang="tr-TR" dirty="0"/>
              <a:t> </a:t>
            </a:r>
            <a:r>
              <a:rPr lang="tr-TR" dirty="0" err="1"/>
              <a:t>living</a:t>
            </a:r>
            <a:r>
              <a:rPr lang="tr-TR" dirty="0"/>
              <a:t> </a:t>
            </a:r>
            <a:r>
              <a:rPr lang="tr-TR" dirty="0" err="1"/>
              <a:t>creatures</a:t>
            </a:r>
            <a:r>
              <a:rPr lang="tr-TR" dirty="0"/>
              <a:t>. </a:t>
            </a:r>
          </a:p>
          <a:p>
            <a:r>
              <a:rPr lang="tr-TR" dirty="0" err="1"/>
              <a:t>Our</a:t>
            </a:r>
            <a:r>
              <a:rPr lang="tr-TR" dirty="0"/>
              <a:t> </a:t>
            </a:r>
            <a:r>
              <a:rPr lang="tr-TR" dirty="0" err="1"/>
              <a:t>beloved</a:t>
            </a:r>
            <a:r>
              <a:rPr lang="tr-TR" dirty="0"/>
              <a:t> </a:t>
            </a:r>
            <a:r>
              <a:rPr lang="tr-TR" dirty="0" err="1"/>
              <a:t>Poznan</a:t>
            </a:r>
            <a:r>
              <a:rPr lang="tr-TR" dirty="0"/>
              <a:t> </a:t>
            </a:r>
            <a:r>
              <a:rPr lang="tr-TR" dirty="0" err="1"/>
              <a:t>congress</a:t>
            </a:r>
            <a:r>
              <a:rPr lang="tr-TR" dirty="0"/>
              <a:t> </a:t>
            </a:r>
            <a:r>
              <a:rPr lang="tr-TR" dirty="0" err="1"/>
              <a:t>was</a:t>
            </a:r>
            <a:r>
              <a:rPr lang="tr-TR" dirty="0"/>
              <a:t> </a:t>
            </a:r>
            <a:r>
              <a:rPr lang="tr-TR" dirty="0" err="1"/>
              <a:t>among</a:t>
            </a:r>
            <a:r>
              <a:rPr lang="tr-TR" dirty="0"/>
              <a:t> </a:t>
            </a:r>
            <a:r>
              <a:rPr lang="tr-TR" dirty="0" err="1"/>
              <a:t>the</a:t>
            </a:r>
            <a:r>
              <a:rPr lang="tr-TR" dirty="0"/>
              <a:t> </a:t>
            </a:r>
            <a:r>
              <a:rPr lang="tr-TR" dirty="0" err="1"/>
              <a:t>scientific</a:t>
            </a:r>
            <a:r>
              <a:rPr lang="tr-TR" dirty="0"/>
              <a:t> </a:t>
            </a:r>
            <a:r>
              <a:rPr lang="tr-TR" dirty="0" err="1"/>
              <a:t>events</a:t>
            </a:r>
            <a:r>
              <a:rPr lang="tr-TR" dirty="0"/>
              <a:t> </a:t>
            </a:r>
            <a:r>
              <a:rPr lang="tr-TR" dirty="0" err="1"/>
              <a:t>that</a:t>
            </a:r>
            <a:r>
              <a:rPr lang="tr-TR" dirty="0"/>
              <a:t> </a:t>
            </a:r>
            <a:r>
              <a:rPr lang="tr-TR" dirty="0" err="1"/>
              <a:t>have</a:t>
            </a:r>
            <a:r>
              <a:rPr lang="tr-TR" dirty="0"/>
              <a:t> </a:t>
            </a:r>
            <a:r>
              <a:rPr lang="tr-TR" dirty="0" err="1"/>
              <a:t>been</a:t>
            </a:r>
            <a:r>
              <a:rPr lang="tr-TR" dirty="0"/>
              <a:t> </a:t>
            </a:r>
            <a:r>
              <a:rPr lang="tr-TR" dirty="0" err="1"/>
              <a:t>postponed</a:t>
            </a:r>
            <a:r>
              <a:rPr lang="tr-TR" dirty="0"/>
              <a:t> &lt;CLICK&gt;</a:t>
            </a:r>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30</a:t>
            </a:fld>
            <a:endParaRPr lang="tr-TR">
              <a:solidFill>
                <a:prstClr val="black"/>
              </a:solidFill>
            </a:endParaRPr>
          </a:p>
        </p:txBody>
      </p:sp>
    </p:spTree>
    <p:extLst>
      <p:ext uri="{BB962C8B-B14F-4D97-AF65-F5344CB8AC3E}">
        <p14:creationId xmlns:p14="http://schemas.microsoft.com/office/powerpoint/2010/main" val="1347667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b="0" i="0" kern="1200" dirty="0">
                <a:solidFill>
                  <a:schemeClr val="tx1"/>
                </a:solidFill>
                <a:effectLst/>
                <a:latin typeface="+mn-lt"/>
                <a:ea typeface="+mn-ea"/>
                <a:cs typeface="+mn-cs"/>
              </a:rPr>
              <a:t>SECEC is a </a:t>
            </a:r>
            <a:r>
              <a:rPr lang="tr-TR" sz="1200" b="0" i="0" kern="1200" dirty="0" err="1">
                <a:solidFill>
                  <a:schemeClr val="tx1"/>
                </a:solidFill>
                <a:effectLst/>
                <a:latin typeface="+mn-lt"/>
                <a:ea typeface="+mn-ea"/>
                <a:cs typeface="+mn-cs"/>
              </a:rPr>
              <a:t>living</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society</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It</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reacts</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very</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quickly</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for</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catching</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up</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with</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the</a:t>
            </a:r>
            <a:r>
              <a:rPr lang="tr-TR" sz="1200" b="0" i="0" kern="1200" dirty="0">
                <a:solidFill>
                  <a:schemeClr val="tx1"/>
                </a:solidFill>
                <a:effectLst/>
                <a:latin typeface="+mn-lt"/>
                <a:ea typeface="+mn-ea"/>
                <a:cs typeface="+mn-cs"/>
              </a:rPr>
              <a:t> Dynamics of </a:t>
            </a:r>
            <a:r>
              <a:rPr lang="tr-TR" sz="1200" b="0" i="0" kern="1200" dirty="0" err="1">
                <a:solidFill>
                  <a:schemeClr val="tx1"/>
                </a:solidFill>
                <a:effectLst/>
                <a:latin typeface="+mn-lt"/>
                <a:ea typeface="+mn-ea"/>
                <a:cs typeface="+mn-cs"/>
              </a:rPr>
              <a:t>the</a:t>
            </a:r>
            <a:r>
              <a:rPr lang="tr-TR" sz="1200" b="0" i="0" kern="1200" dirty="0">
                <a:solidFill>
                  <a:schemeClr val="tx1"/>
                </a:solidFill>
                <a:effectLst/>
                <a:latin typeface="+mn-lt"/>
                <a:ea typeface="+mn-ea"/>
                <a:cs typeface="+mn-cs"/>
              </a:rPr>
              <a:t> World </a:t>
            </a:r>
            <a:r>
              <a:rPr lang="tr-TR" sz="1200" b="0" i="0" kern="1200" dirty="0" err="1">
                <a:solidFill>
                  <a:schemeClr val="tx1"/>
                </a:solidFill>
                <a:effectLst/>
                <a:latin typeface="+mn-lt"/>
                <a:ea typeface="+mn-ea"/>
                <a:cs typeface="+mn-cs"/>
              </a:rPr>
              <a:t>and</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takes</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its</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place</a:t>
            </a:r>
            <a:r>
              <a:rPr lang="tr-TR" sz="1200" b="0" i="0" kern="1200" dirty="0">
                <a:solidFill>
                  <a:schemeClr val="tx1"/>
                </a:solidFill>
                <a:effectLst/>
                <a:latin typeface="+mn-lt"/>
                <a:ea typeface="+mn-ea"/>
                <a:cs typeface="+mn-cs"/>
              </a:rPr>
              <a:t> in </a:t>
            </a:r>
            <a:r>
              <a:rPr lang="tr-TR" sz="1200" b="0" i="0" kern="1200" dirty="0" err="1">
                <a:solidFill>
                  <a:schemeClr val="tx1"/>
                </a:solidFill>
                <a:effectLst/>
                <a:latin typeface="+mn-lt"/>
                <a:ea typeface="+mn-ea"/>
                <a:cs typeface="+mn-cs"/>
              </a:rPr>
              <a:t>the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front</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seat</a:t>
            </a:r>
            <a:r>
              <a:rPr lang="tr-TR" sz="1200" b="0" i="0" kern="1200" dirty="0">
                <a:solidFill>
                  <a:schemeClr val="tx1"/>
                </a:solidFill>
                <a:effectLst/>
                <a:latin typeface="+mn-lt"/>
                <a:ea typeface="+mn-ea"/>
                <a:cs typeface="+mn-cs"/>
              </a:rPr>
              <a:t>. </a:t>
            </a:r>
          </a:p>
          <a:p>
            <a:r>
              <a:rPr lang="tr-TR" sz="1200" b="0" i="0" kern="1200" dirty="0">
                <a:solidFill>
                  <a:schemeClr val="tx1"/>
                </a:solidFill>
                <a:effectLst/>
                <a:latin typeface="+mn-lt"/>
                <a:ea typeface="+mn-ea"/>
                <a:cs typeface="+mn-cs"/>
              </a:rPr>
              <a:t>As a </a:t>
            </a:r>
            <a:r>
              <a:rPr lang="tr-TR" sz="1200" b="0" i="0" kern="1200" dirty="0" err="1">
                <a:solidFill>
                  <a:schemeClr val="tx1"/>
                </a:solidFill>
                <a:effectLst/>
                <a:latin typeface="+mn-lt"/>
                <a:ea typeface="+mn-ea"/>
                <a:cs typeface="+mn-cs"/>
              </a:rPr>
              <a:t>preventive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measure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we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have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postponed</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our</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face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to</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face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meeting</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to</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next</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year’s</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safe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seas</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and</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quickly</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introduced</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the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first</a:t>
            </a:r>
            <a:r>
              <a:rPr lang="tr-TR" sz="1200" b="0" i="0" kern="1200" dirty="0">
                <a:solidFill>
                  <a:schemeClr val="tx1"/>
                </a:solidFill>
                <a:effectLst/>
                <a:latin typeface="+mn-lt"/>
                <a:ea typeface="+mn-ea"/>
                <a:cs typeface="+mn-cs"/>
              </a:rPr>
              <a:t> Virtual SECEC </a:t>
            </a:r>
            <a:r>
              <a:rPr lang="tr-TR" sz="1200" b="0" i="0" kern="1200" dirty="0" err="1">
                <a:solidFill>
                  <a:schemeClr val="tx1"/>
                </a:solidFill>
                <a:effectLst/>
                <a:latin typeface="+mn-lt"/>
                <a:ea typeface="+mn-ea"/>
                <a:cs typeface="+mn-cs"/>
              </a:rPr>
              <a:t>Congress</a:t>
            </a:r>
            <a:r>
              <a:rPr lang="tr-TR" sz="1200" b="0" i="0" kern="1200" dirty="0">
                <a:solidFill>
                  <a:schemeClr val="tx1"/>
                </a:solidFill>
                <a:effectLst/>
                <a:latin typeface="+mn-lt"/>
                <a:ea typeface="+mn-ea"/>
                <a:cs typeface="+mn-cs"/>
              </a:rPr>
              <a:t>. </a:t>
            </a:r>
          </a:p>
          <a:p>
            <a:r>
              <a:rPr lang="tr-TR" sz="1200" b="0" i="0" kern="1200" dirty="0" err="1">
                <a:solidFill>
                  <a:schemeClr val="tx1"/>
                </a:solidFill>
                <a:effectLst/>
                <a:latin typeface="+mn-lt"/>
                <a:ea typeface="+mn-ea"/>
                <a:cs typeface="+mn-cs"/>
              </a:rPr>
              <a:t>We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organized</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many</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meetings</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to</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select</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the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best</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content</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and</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calendar</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for</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our</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first</a:t>
            </a:r>
            <a:r>
              <a:rPr lang="tr-TR" sz="1200" b="0" i="0" kern="1200" dirty="0">
                <a:solidFill>
                  <a:schemeClr val="tx1"/>
                </a:solidFill>
                <a:effectLst/>
                <a:latin typeface="+mn-lt"/>
                <a:ea typeface="+mn-ea"/>
                <a:cs typeface="+mn-cs"/>
              </a:rPr>
              <a:t> e-</a:t>
            </a:r>
            <a:r>
              <a:rPr lang="tr-TR" sz="1200" b="0" i="0" kern="1200" dirty="0" err="1">
                <a:solidFill>
                  <a:schemeClr val="tx1"/>
                </a:solidFill>
                <a:effectLst/>
                <a:latin typeface="+mn-lt"/>
                <a:ea typeface="+mn-ea"/>
                <a:cs typeface="+mn-cs"/>
              </a:rPr>
              <a:t>Congress</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and</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we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hope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you’ll</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enjoy</a:t>
            </a:r>
            <a:r>
              <a:rPr lang="tr-TR" sz="1200" b="0" i="0" kern="1200" dirty="0">
                <a:solidFill>
                  <a:schemeClr val="tx1"/>
                </a:solidFill>
                <a:effectLst/>
                <a:latin typeface="+mn-lt"/>
                <a:ea typeface="+mn-ea"/>
                <a:cs typeface="+mn-cs"/>
              </a:rPr>
              <a:t> it </a:t>
            </a:r>
            <a:r>
              <a:rPr lang="tr-TR" sz="1200" b="0" i="0" kern="1200" dirty="0" err="1">
                <a:solidFill>
                  <a:schemeClr val="tx1"/>
                </a:solidFill>
                <a:effectLst/>
                <a:latin typeface="+mn-lt"/>
                <a:ea typeface="+mn-ea"/>
                <a:cs typeface="+mn-cs"/>
              </a:rPr>
              <a:t>all</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along</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the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autumn</a:t>
            </a:r>
            <a:r>
              <a:rPr lang="tr-TR"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4E66A826-4923-4007-9256-D5DF0E57FE6E}" type="slidenum">
              <a:rPr lang="tr-TR" smtClean="0"/>
              <a:t>31</a:t>
            </a:fld>
            <a:endParaRPr lang="tr-TR"/>
          </a:p>
        </p:txBody>
      </p:sp>
    </p:spTree>
    <p:extLst>
      <p:ext uri="{BB962C8B-B14F-4D97-AF65-F5344CB8AC3E}">
        <p14:creationId xmlns:p14="http://schemas.microsoft.com/office/powerpoint/2010/main" val="3524294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b="0" i="0" kern="1200" dirty="0">
                <a:solidFill>
                  <a:schemeClr val="tx1"/>
                </a:solidFill>
                <a:effectLst/>
                <a:latin typeface="+mn-lt"/>
                <a:ea typeface="+mn-ea"/>
                <a:cs typeface="+mn-cs"/>
              </a:rPr>
              <a:t>SECEC is a </a:t>
            </a:r>
            <a:r>
              <a:rPr lang="tr-TR" sz="1200" b="0" i="0" kern="1200" dirty="0" err="1">
                <a:solidFill>
                  <a:schemeClr val="tx1"/>
                </a:solidFill>
                <a:effectLst/>
                <a:latin typeface="+mn-lt"/>
                <a:ea typeface="+mn-ea"/>
                <a:cs typeface="+mn-cs"/>
              </a:rPr>
              <a:t>living</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society</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It</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reacts</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very</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quickly</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for</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catching</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up</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with</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the</a:t>
            </a:r>
            <a:r>
              <a:rPr lang="tr-TR" sz="1200" b="0" i="0" kern="1200" dirty="0">
                <a:solidFill>
                  <a:schemeClr val="tx1"/>
                </a:solidFill>
                <a:effectLst/>
                <a:latin typeface="+mn-lt"/>
                <a:ea typeface="+mn-ea"/>
                <a:cs typeface="+mn-cs"/>
              </a:rPr>
              <a:t> Dynamics of </a:t>
            </a:r>
            <a:r>
              <a:rPr lang="tr-TR" sz="1200" b="0" i="0" kern="1200" dirty="0" err="1">
                <a:solidFill>
                  <a:schemeClr val="tx1"/>
                </a:solidFill>
                <a:effectLst/>
                <a:latin typeface="+mn-lt"/>
                <a:ea typeface="+mn-ea"/>
                <a:cs typeface="+mn-cs"/>
              </a:rPr>
              <a:t>the</a:t>
            </a:r>
            <a:r>
              <a:rPr lang="tr-TR" sz="1200" b="0" i="0" kern="1200" dirty="0">
                <a:solidFill>
                  <a:schemeClr val="tx1"/>
                </a:solidFill>
                <a:effectLst/>
                <a:latin typeface="+mn-lt"/>
                <a:ea typeface="+mn-ea"/>
                <a:cs typeface="+mn-cs"/>
              </a:rPr>
              <a:t> World </a:t>
            </a:r>
            <a:r>
              <a:rPr lang="tr-TR" sz="1200" b="0" i="0" kern="1200" dirty="0" err="1">
                <a:solidFill>
                  <a:schemeClr val="tx1"/>
                </a:solidFill>
                <a:effectLst/>
                <a:latin typeface="+mn-lt"/>
                <a:ea typeface="+mn-ea"/>
                <a:cs typeface="+mn-cs"/>
              </a:rPr>
              <a:t>and</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takes</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its</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place</a:t>
            </a:r>
            <a:r>
              <a:rPr lang="tr-TR" sz="1200" b="0" i="0" kern="1200" dirty="0">
                <a:solidFill>
                  <a:schemeClr val="tx1"/>
                </a:solidFill>
                <a:effectLst/>
                <a:latin typeface="+mn-lt"/>
                <a:ea typeface="+mn-ea"/>
                <a:cs typeface="+mn-cs"/>
              </a:rPr>
              <a:t> in </a:t>
            </a:r>
            <a:r>
              <a:rPr lang="tr-TR" sz="1200" b="0" i="0" kern="1200" dirty="0" err="1">
                <a:solidFill>
                  <a:schemeClr val="tx1"/>
                </a:solidFill>
                <a:effectLst/>
                <a:latin typeface="+mn-lt"/>
                <a:ea typeface="+mn-ea"/>
                <a:cs typeface="+mn-cs"/>
              </a:rPr>
              <a:t>the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front</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seat</a:t>
            </a:r>
            <a:r>
              <a:rPr lang="tr-TR" sz="1200" b="0" i="0" kern="1200" dirty="0">
                <a:solidFill>
                  <a:schemeClr val="tx1"/>
                </a:solidFill>
                <a:effectLst/>
                <a:latin typeface="+mn-lt"/>
                <a:ea typeface="+mn-ea"/>
                <a:cs typeface="+mn-cs"/>
              </a:rPr>
              <a:t>. </a:t>
            </a:r>
          </a:p>
          <a:p>
            <a:r>
              <a:rPr lang="tr-TR" sz="1200" b="0" i="0" kern="1200" dirty="0">
                <a:solidFill>
                  <a:schemeClr val="tx1"/>
                </a:solidFill>
                <a:effectLst/>
                <a:latin typeface="+mn-lt"/>
                <a:ea typeface="+mn-ea"/>
                <a:cs typeface="+mn-cs"/>
              </a:rPr>
              <a:t>As a </a:t>
            </a:r>
            <a:r>
              <a:rPr lang="tr-TR" sz="1200" b="0" i="0" kern="1200" dirty="0" err="1">
                <a:solidFill>
                  <a:schemeClr val="tx1"/>
                </a:solidFill>
                <a:effectLst/>
                <a:latin typeface="+mn-lt"/>
                <a:ea typeface="+mn-ea"/>
                <a:cs typeface="+mn-cs"/>
              </a:rPr>
              <a:t>preventive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measure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we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have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postponed</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our</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face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to</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face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meeting</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to</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next</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year’s</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safe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seas</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and</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quickly</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introduced</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the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first</a:t>
            </a:r>
            <a:r>
              <a:rPr lang="tr-TR" sz="1200" b="0" i="0" kern="1200" dirty="0">
                <a:solidFill>
                  <a:schemeClr val="tx1"/>
                </a:solidFill>
                <a:effectLst/>
                <a:latin typeface="+mn-lt"/>
                <a:ea typeface="+mn-ea"/>
                <a:cs typeface="+mn-cs"/>
              </a:rPr>
              <a:t> Virtual SECEC </a:t>
            </a:r>
            <a:r>
              <a:rPr lang="tr-TR" sz="1200" b="0" i="0" kern="1200" dirty="0" err="1">
                <a:solidFill>
                  <a:schemeClr val="tx1"/>
                </a:solidFill>
                <a:effectLst/>
                <a:latin typeface="+mn-lt"/>
                <a:ea typeface="+mn-ea"/>
                <a:cs typeface="+mn-cs"/>
              </a:rPr>
              <a:t>Congress</a:t>
            </a:r>
            <a:r>
              <a:rPr lang="tr-TR" sz="1200" b="0" i="0" kern="1200" dirty="0">
                <a:solidFill>
                  <a:schemeClr val="tx1"/>
                </a:solidFill>
                <a:effectLst/>
                <a:latin typeface="+mn-lt"/>
                <a:ea typeface="+mn-ea"/>
                <a:cs typeface="+mn-cs"/>
              </a:rPr>
              <a:t>. </a:t>
            </a:r>
          </a:p>
          <a:p>
            <a:r>
              <a:rPr lang="tr-TR" sz="1200" b="0" i="0" kern="1200" dirty="0" err="1">
                <a:solidFill>
                  <a:schemeClr val="tx1"/>
                </a:solidFill>
                <a:effectLst/>
                <a:latin typeface="+mn-lt"/>
                <a:ea typeface="+mn-ea"/>
                <a:cs typeface="+mn-cs"/>
              </a:rPr>
              <a:t>We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organized</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many</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meetings</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to</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select</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the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best</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content</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and</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calendar</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for</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our</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first</a:t>
            </a:r>
            <a:r>
              <a:rPr lang="tr-TR" sz="1200" b="0" i="0" kern="1200" dirty="0">
                <a:solidFill>
                  <a:schemeClr val="tx1"/>
                </a:solidFill>
                <a:effectLst/>
                <a:latin typeface="+mn-lt"/>
                <a:ea typeface="+mn-ea"/>
                <a:cs typeface="+mn-cs"/>
              </a:rPr>
              <a:t> e-</a:t>
            </a:r>
            <a:r>
              <a:rPr lang="tr-TR" sz="1200" b="0" i="0" kern="1200" dirty="0" err="1">
                <a:solidFill>
                  <a:schemeClr val="tx1"/>
                </a:solidFill>
                <a:effectLst/>
                <a:latin typeface="+mn-lt"/>
                <a:ea typeface="+mn-ea"/>
                <a:cs typeface="+mn-cs"/>
              </a:rPr>
              <a:t>Congress</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and</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we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hope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you’ll</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enjoy</a:t>
            </a:r>
            <a:r>
              <a:rPr lang="tr-TR" sz="1200" b="0" i="0" kern="1200" dirty="0">
                <a:solidFill>
                  <a:schemeClr val="tx1"/>
                </a:solidFill>
                <a:effectLst/>
                <a:latin typeface="+mn-lt"/>
                <a:ea typeface="+mn-ea"/>
                <a:cs typeface="+mn-cs"/>
              </a:rPr>
              <a:t> it </a:t>
            </a:r>
            <a:r>
              <a:rPr lang="tr-TR" sz="1200" b="0" i="0" kern="1200" dirty="0" err="1">
                <a:solidFill>
                  <a:schemeClr val="tx1"/>
                </a:solidFill>
                <a:effectLst/>
                <a:latin typeface="+mn-lt"/>
                <a:ea typeface="+mn-ea"/>
                <a:cs typeface="+mn-cs"/>
              </a:rPr>
              <a:t>all</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along</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the</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autumn</a:t>
            </a:r>
            <a:r>
              <a:rPr lang="tr-TR"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4E66A826-4923-4007-9256-D5DF0E57FE6E}" type="slidenum">
              <a:rPr lang="tr-TR" smtClean="0"/>
              <a:t>32</a:t>
            </a:fld>
            <a:endParaRPr lang="tr-TR"/>
          </a:p>
        </p:txBody>
      </p:sp>
    </p:spTree>
    <p:extLst>
      <p:ext uri="{BB962C8B-B14F-4D97-AF65-F5344CB8AC3E}">
        <p14:creationId xmlns:p14="http://schemas.microsoft.com/office/powerpoint/2010/main" val="3348296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err="1"/>
              <a:t>It</a:t>
            </a:r>
            <a:r>
              <a:rPr lang="tr-TR" dirty="0"/>
              <a:t> </a:t>
            </a:r>
            <a:r>
              <a:rPr lang="tr-TR" dirty="0" err="1"/>
              <a:t>was</a:t>
            </a:r>
            <a:r>
              <a:rPr lang="tr-TR" dirty="0"/>
              <a:t> not </a:t>
            </a:r>
            <a:r>
              <a:rPr lang="tr-TR" dirty="0" err="1"/>
              <a:t>enough</a:t>
            </a:r>
            <a:r>
              <a:rPr lang="tr-TR" dirty="0"/>
              <a:t> </a:t>
            </a:r>
            <a:r>
              <a:rPr lang="tr-TR" dirty="0" err="1"/>
              <a:t>for</a:t>
            </a:r>
            <a:r>
              <a:rPr lang="tr-TR" dirty="0"/>
              <a:t> us </a:t>
            </a:r>
            <a:r>
              <a:rPr lang="tr-TR" dirty="0" err="1"/>
              <a:t>and</a:t>
            </a:r>
            <a:r>
              <a:rPr lang="tr-TR" dirty="0"/>
              <a:t> </a:t>
            </a:r>
            <a:r>
              <a:rPr lang="tr-TR" dirty="0" err="1"/>
              <a:t>we</a:t>
            </a:r>
            <a:r>
              <a:rPr lang="tr-TR" dirty="0"/>
              <a:t> </a:t>
            </a:r>
            <a:r>
              <a:rPr lang="tr-TR" dirty="0" err="1"/>
              <a:t>went</a:t>
            </a:r>
            <a:r>
              <a:rPr lang="tr-TR" dirty="0"/>
              <a:t> </a:t>
            </a:r>
            <a:r>
              <a:rPr lang="tr-TR" dirty="0" err="1"/>
              <a:t>further</a:t>
            </a:r>
            <a:r>
              <a:rPr lang="tr-TR" dirty="0"/>
              <a:t> </a:t>
            </a:r>
            <a:r>
              <a:rPr lang="tr-TR" dirty="0" err="1"/>
              <a:t>to</a:t>
            </a:r>
            <a:r>
              <a:rPr lang="tr-TR" dirty="0"/>
              <a:t> </a:t>
            </a:r>
            <a:r>
              <a:rPr lang="tr-TR" dirty="0" err="1"/>
              <a:t>convey</a:t>
            </a:r>
            <a:r>
              <a:rPr lang="tr-TR" dirty="0"/>
              <a:t> </a:t>
            </a:r>
            <a:r>
              <a:rPr lang="tr-TR" dirty="0" err="1"/>
              <a:t>the</a:t>
            </a:r>
            <a:r>
              <a:rPr lang="tr-TR" dirty="0"/>
              <a:t> </a:t>
            </a:r>
            <a:r>
              <a:rPr lang="tr-TR" dirty="0" err="1"/>
              <a:t>experience</a:t>
            </a:r>
            <a:r>
              <a:rPr lang="tr-TR" dirty="0"/>
              <a:t> of </a:t>
            </a:r>
            <a:r>
              <a:rPr lang="tr-TR" dirty="0" err="1"/>
              <a:t>our</a:t>
            </a:r>
            <a:r>
              <a:rPr lang="tr-TR" dirty="0"/>
              <a:t> </a:t>
            </a:r>
            <a:r>
              <a:rPr lang="tr-TR" dirty="0" err="1"/>
              <a:t>Italian</a:t>
            </a:r>
            <a:r>
              <a:rPr lang="tr-TR" dirty="0"/>
              <a:t> </a:t>
            </a:r>
            <a:r>
              <a:rPr lang="tr-TR" dirty="0" err="1"/>
              <a:t>members</a:t>
            </a:r>
            <a:r>
              <a:rPr lang="tr-TR" dirty="0"/>
              <a:t> </a:t>
            </a:r>
            <a:r>
              <a:rPr lang="tr-TR" dirty="0" err="1"/>
              <a:t>to</a:t>
            </a:r>
            <a:r>
              <a:rPr lang="tr-TR" dirty="0"/>
              <a:t> </a:t>
            </a:r>
            <a:r>
              <a:rPr lang="tr-TR" dirty="0" err="1"/>
              <a:t>our</a:t>
            </a:r>
            <a:r>
              <a:rPr lang="tr-TR" dirty="0"/>
              <a:t> </a:t>
            </a:r>
            <a:r>
              <a:rPr lang="tr-TR" dirty="0" err="1"/>
              <a:t>members</a:t>
            </a:r>
            <a:r>
              <a:rPr lang="tr-TR" dirty="0"/>
              <a:t> </a:t>
            </a:r>
            <a:r>
              <a:rPr lang="tr-TR" dirty="0" err="1"/>
              <a:t>all</a:t>
            </a:r>
            <a:r>
              <a:rPr lang="tr-TR" dirty="0"/>
              <a:t> </a:t>
            </a:r>
            <a:r>
              <a:rPr lang="tr-TR" dirty="0" err="1"/>
              <a:t>over</a:t>
            </a:r>
            <a:r>
              <a:rPr lang="tr-TR" dirty="0"/>
              <a:t> Europe. </a:t>
            </a:r>
          </a:p>
          <a:p>
            <a:r>
              <a:rPr lang="tr-TR" dirty="0"/>
              <a:t>On April 14, in </a:t>
            </a:r>
            <a:r>
              <a:rPr lang="tr-TR" dirty="0" err="1"/>
              <a:t>the</a:t>
            </a:r>
            <a:r>
              <a:rPr lang="tr-TR" dirty="0"/>
              <a:t> </a:t>
            </a:r>
            <a:r>
              <a:rPr lang="tr-TR" dirty="0" err="1"/>
              <a:t>midst</a:t>
            </a:r>
            <a:r>
              <a:rPr lang="tr-TR" dirty="0"/>
              <a:t> of </a:t>
            </a:r>
            <a:r>
              <a:rPr lang="tr-TR" dirty="0" err="1"/>
              <a:t>the</a:t>
            </a:r>
            <a:r>
              <a:rPr lang="tr-TR" dirty="0"/>
              <a:t> </a:t>
            </a:r>
            <a:r>
              <a:rPr lang="tr-TR" dirty="0" err="1"/>
              <a:t>pandemic</a:t>
            </a:r>
            <a:r>
              <a:rPr lang="tr-TR" dirty="0"/>
              <a:t> </a:t>
            </a:r>
            <a:r>
              <a:rPr lang="tr-TR" dirty="0" err="1"/>
              <a:t>we</a:t>
            </a:r>
            <a:r>
              <a:rPr lang="tr-TR" dirty="0"/>
              <a:t> </a:t>
            </a:r>
            <a:r>
              <a:rPr lang="tr-TR" dirty="0" err="1"/>
              <a:t>have</a:t>
            </a:r>
            <a:r>
              <a:rPr lang="tr-TR" dirty="0"/>
              <a:t> </a:t>
            </a:r>
            <a:r>
              <a:rPr lang="tr-TR" dirty="0" err="1"/>
              <a:t>organized</a:t>
            </a:r>
            <a:r>
              <a:rPr lang="tr-TR" dirty="0"/>
              <a:t> a </a:t>
            </a:r>
            <a:r>
              <a:rPr lang="tr-TR" dirty="0" err="1"/>
              <a:t>Zoom</a:t>
            </a:r>
            <a:r>
              <a:rPr lang="tr-TR" dirty="0"/>
              <a:t> </a:t>
            </a:r>
            <a:r>
              <a:rPr lang="tr-TR" dirty="0" err="1"/>
              <a:t>meeting</a:t>
            </a:r>
            <a:r>
              <a:rPr lang="tr-TR" dirty="0"/>
              <a:t> </a:t>
            </a:r>
            <a:r>
              <a:rPr lang="tr-TR" dirty="0" err="1"/>
              <a:t>for</a:t>
            </a:r>
            <a:r>
              <a:rPr lang="tr-TR" dirty="0"/>
              <a:t> </a:t>
            </a:r>
            <a:r>
              <a:rPr lang="tr-TR" dirty="0" err="1"/>
              <a:t>exchanging</a:t>
            </a:r>
            <a:r>
              <a:rPr lang="tr-TR" dirty="0"/>
              <a:t> </a:t>
            </a:r>
            <a:r>
              <a:rPr lang="tr-TR" dirty="0" err="1"/>
              <a:t>the</a:t>
            </a:r>
            <a:r>
              <a:rPr lang="tr-TR" dirty="0"/>
              <a:t> </a:t>
            </a:r>
            <a:r>
              <a:rPr lang="tr-TR" dirty="0" err="1"/>
              <a:t>experience</a:t>
            </a:r>
            <a:r>
              <a:rPr lang="tr-TR" dirty="0"/>
              <a:t> of </a:t>
            </a:r>
            <a:r>
              <a:rPr lang="tr-TR" dirty="0" err="1"/>
              <a:t>three</a:t>
            </a:r>
            <a:r>
              <a:rPr lang="tr-TR" dirty="0"/>
              <a:t> </a:t>
            </a:r>
            <a:r>
              <a:rPr lang="tr-TR" dirty="0" err="1"/>
              <a:t>Italian</a:t>
            </a:r>
            <a:r>
              <a:rPr lang="tr-TR" dirty="0"/>
              <a:t> </a:t>
            </a:r>
            <a:r>
              <a:rPr lang="tr-TR" dirty="0" err="1"/>
              <a:t>surgeon</a:t>
            </a:r>
            <a:r>
              <a:rPr lang="tr-TR" dirty="0"/>
              <a:t> </a:t>
            </a:r>
            <a:r>
              <a:rPr lang="tr-TR" dirty="0" err="1"/>
              <a:t>who</a:t>
            </a:r>
            <a:r>
              <a:rPr lang="tr-TR" dirty="0"/>
              <a:t> </a:t>
            </a:r>
            <a:r>
              <a:rPr lang="tr-TR" dirty="0" err="1"/>
              <a:t>are</a:t>
            </a:r>
            <a:r>
              <a:rPr lang="tr-TR" dirty="0"/>
              <a:t> </a:t>
            </a:r>
            <a:r>
              <a:rPr lang="tr-TR" dirty="0" err="1"/>
              <a:t>loacated</a:t>
            </a:r>
            <a:r>
              <a:rPr lang="tr-TR" dirty="0"/>
              <a:t> in </a:t>
            </a:r>
            <a:r>
              <a:rPr lang="tr-TR" dirty="0" err="1"/>
              <a:t>the</a:t>
            </a:r>
            <a:r>
              <a:rPr lang="tr-TR" dirty="0"/>
              <a:t> </a:t>
            </a:r>
            <a:r>
              <a:rPr lang="tr-TR" dirty="0" err="1"/>
              <a:t>most</a:t>
            </a:r>
            <a:r>
              <a:rPr lang="tr-TR" dirty="0"/>
              <a:t> </a:t>
            </a:r>
            <a:r>
              <a:rPr lang="tr-TR" dirty="0" err="1"/>
              <a:t>affected</a:t>
            </a:r>
            <a:r>
              <a:rPr lang="tr-TR" dirty="0"/>
              <a:t> </a:t>
            </a:r>
            <a:r>
              <a:rPr lang="tr-TR" dirty="0" err="1"/>
              <a:t>region</a:t>
            </a:r>
            <a:r>
              <a:rPr lang="tr-TR" dirty="0"/>
              <a:t> </a:t>
            </a:r>
            <a:r>
              <a:rPr lang="tr-TR" dirty="0" err="1"/>
              <a:t>ın</a:t>
            </a:r>
            <a:r>
              <a:rPr lang="tr-TR" dirty="0"/>
              <a:t> </a:t>
            </a:r>
            <a:r>
              <a:rPr lang="tr-TR" dirty="0" err="1"/>
              <a:t>Italy</a:t>
            </a:r>
            <a:r>
              <a:rPr lang="tr-TR" dirty="0"/>
              <a:t>. </a:t>
            </a:r>
            <a:r>
              <a:rPr lang="tr-TR" dirty="0" err="1"/>
              <a:t>This</a:t>
            </a:r>
            <a:r>
              <a:rPr lang="tr-TR" dirty="0"/>
              <a:t> </a:t>
            </a:r>
            <a:r>
              <a:rPr lang="tr-TR" dirty="0" err="1"/>
              <a:t>meeting</a:t>
            </a:r>
            <a:r>
              <a:rPr lang="tr-TR" dirty="0"/>
              <a:t> </a:t>
            </a:r>
            <a:r>
              <a:rPr lang="tr-TR" dirty="0" err="1"/>
              <a:t>was</a:t>
            </a:r>
            <a:r>
              <a:rPr lang="tr-TR" dirty="0"/>
              <a:t> </a:t>
            </a:r>
            <a:r>
              <a:rPr lang="tr-TR" dirty="0" err="1"/>
              <a:t>very</a:t>
            </a:r>
            <a:r>
              <a:rPr lang="tr-TR" dirty="0"/>
              <a:t> </a:t>
            </a:r>
            <a:r>
              <a:rPr lang="tr-TR" dirty="0" err="1"/>
              <a:t>helpful</a:t>
            </a:r>
            <a:r>
              <a:rPr lang="tr-TR" dirty="0"/>
              <a:t> in </a:t>
            </a:r>
            <a:r>
              <a:rPr lang="tr-TR" dirty="0" err="1"/>
              <a:t>understanding</a:t>
            </a:r>
            <a:r>
              <a:rPr lang="tr-TR" dirty="0"/>
              <a:t> </a:t>
            </a:r>
            <a:r>
              <a:rPr lang="tr-TR" dirty="0" err="1"/>
              <a:t>the</a:t>
            </a:r>
            <a:r>
              <a:rPr lang="tr-TR" dirty="0"/>
              <a:t> Dynamics of </a:t>
            </a:r>
            <a:r>
              <a:rPr lang="tr-TR" dirty="0" err="1"/>
              <a:t>the</a:t>
            </a:r>
            <a:r>
              <a:rPr lang="tr-TR" dirty="0"/>
              <a:t> </a:t>
            </a:r>
            <a:r>
              <a:rPr lang="tr-TR" dirty="0" err="1"/>
              <a:t>pandemic</a:t>
            </a:r>
            <a:r>
              <a:rPr lang="tr-TR" dirty="0"/>
              <a:t> </a:t>
            </a:r>
            <a:r>
              <a:rPr lang="tr-TR" dirty="0" err="1"/>
              <a:t>and</a:t>
            </a:r>
            <a:r>
              <a:rPr lang="tr-TR" dirty="0"/>
              <a:t> </a:t>
            </a:r>
            <a:r>
              <a:rPr lang="tr-TR" dirty="0" err="1"/>
              <a:t>the</a:t>
            </a:r>
            <a:r>
              <a:rPr lang="tr-TR" dirty="0"/>
              <a:t> </a:t>
            </a:r>
            <a:r>
              <a:rPr lang="tr-TR" dirty="0" err="1"/>
              <a:t>possible</a:t>
            </a:r>
            <a:r>
              <a:rPr lang="tr-TR" dirty="0"/>
              <a:t> </a:t>
            </a:r>
            <a:r>
              <a:rPr lang="tr-TR" dirty="0" err="1"/>
              <a:t>preventive</a:t>
            </a:r>
            <a:r>
              <a:rPr lang="tr-TR" dirty="0"/>
              <a:t> </a:t>
            </a:r>
            <a:r>
              <a:rPr lang="tr-TR" dirty="0" err="1"/>
              <a:t>attitudes</a:t>
            </a:r>
            <a:r>
              <a:rPr lang="tr-TR" dirty="0"/>
              <a:t>. </a:t>
            </a:r>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33</a:t>
            </a:fld>
            <a:endParaRPr lang="tr-TR">
              <a:solidFill>
                <a:prstClr val="black"/>
              </a:solidFill>
            </a:endParaRPr>
          </a:p>
        </p:txBody>
      </p:sp>
    </p:spTree>
    <p:extLst>
      <p:ext uri="{BB962C8B-B14F-4D97-AF65-F5344CB8AC3E}">
        <p14:creationId xmlns:p14="http://schemas.microsoft.com/office/powerpoint/2010/main" val="361682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err="1"/>
              <a:t>Don’t</a:t>
            </a:r>
            <a:r>
              <a:rPr lang="tr-TR" dirty="0"/>
              <a:t> </a:t>
            </a:r>
            <a:r>
              <a:rPr lang="tr-TR" dirty="0" err="1"/>
              <a:t>miss</a:t>
            </a:r>
            <a:r>
              <a:rPr lang="tr-TR" dirty="0"/>
              <a:t> </a:t>
            </a:r>
            <a:r>
              <a:rPr lang="tr-TR" dirty="0" err="1"/>
              <a:t>SECEC’s</a:t>
            </a:r>
            <a:r>
              <a:rPr lang="tr-TR" dirty="0"/>
              <a:t> </a:t>
            </a:r>
            <a:r>
              <a:rPr lang="tr-TR" dirty="0" err="1"/>
              <a:t>second</a:t>
            </a:r>
            <a:r>
              <a:rPr lang="tr-TR" dirty="0"/>
              <a:t> </a:t>
            </a:r>
            <a:r>
              <a:rPr lang="tr-TR" dirty="0" err="1"/>
              <a:t>event</a:t>
            </a:r>
            <a:r>
              <a:rPr lang="tr-TR" dirty="0"/>
              <a:t> on </a:t>
            </a:r>
            <a:r>
              <a:rPr lang="tr-TR" dirty="0" err="1"/>
              <a:t>the</a:t>
            </a:r>
            <a:r>
              <a:rPr lang="tr-TR" dirty="0"/>
              <a:t> </a:t>
            </a:r>
            <a:r>
              <a:rPr lang="tr-TR" dirty="0" err="1"/>
              <a:t>Coronavirus</a:t>
            </a:r>
            <a:r>
              <a:rPr lang="tr-TR" dirty="0"/>
              <a:t> </a:t>
            </a:r>
            <a:r>
              <a:rPr lang="tr-TR" dirty="0" err="1"/>
              <a:t>Pandemic</a:t>
            </a:r>
            <a:r>
              <a:rPr lang="tr-TR" dirty="0"/>
              <a:t> </a:t>
            </a:r>
            <a:r>
              <a:rPr lang="tr-TR" dirty="0" err="1"/>
              <a:t>reflecting</a:t>
            </a:r>
            <a:r>
              <a:rPr lang="tr-TR" dirty="0"/>
              <a:t> </a:t>
            </a:r>
            <a:r>
              <a:rPr lang="tr-TR" dirty="0" err="1"/>
              <a:t>the</a:t>
            </a:r>
            <a:r>
              <a:rPr lang="tr-TR" dirty="0"/>
              <a:t> </a:t>
            </a:r>
            <a:r>
              <a:rPr lang="tr-TR" dirty="0" err="1"/>
              <a:t>experience</a:t>
            </a:r>
            <a:r>
              <a:rPr lang="tr-TR" dirty="0"/>
              <a:t> </a:t>
            </a:r>
            <a:r>
              <a:rPr lang="tr-TR" dirty="0" err="1"/>
              <a:t>from</a:t>
            </a:r>
            <a:r>
              <a:rPr lang="tr-TR" dirty="0"/>
              <a:t> </a:t>
            </a:r>
            <a:r>
              <a:rPr lang="tr-TR" dirty="0" err="1"/>
              <a:t>the</a:t>
            </a:r>
            <a:r>
              <a:rPr lang="tr-TR" dirty="0"/>
              <a:t> </a:t>
            </a:r>
            <a:r>
              <a:rPr lang="tr-TR" dirty="0" err="1"/>
              <a:t>eye</a:t>
            </a:r>
            <a:r>
              <a:rPr lang="tr-TR" dirty="0"/>
              <a:t> of </a:t>
            </a:r>
            <a:r>
              <a:rPr lang="tr-TR" dirty="0" err="1"/>
              <a:t>the</a:t>
            </a:r>
            <a:r>
              <a:rPr lang="tr-TR" dirty="0"/>
              <a:t> </a:t>
            </a:r>
            <a:r>
              <a:rPr lang="tr-TR" dirty="0" err="1"/>
              <a:t>strom</a:t>
            </a:r>
            <a:r>
              <a:rPr lang="tr-TR" dirty="0"/>
              <a:t>. </a:t>
            </a:r>
            <a:r>
              <a:rPr lang="tr-TR" dirty="0" err="1"/>
              <a:t>It’s</a:t>
            </a:r>
            <a:r>
              <a:rPr lang="tr-TR" dirty="0"/>
              <a:t> on </a:t>
            </a:r>
            <a:r>
              <a:rPr lang="tr-TR" dirty="0" err="1"/>
              <a:t>September</a:t>
            </a:r>
            <a:r>
              <a:rPr lang="tr-TR" dirty="0"/>
              <a:t> 9. </a:t>
            </a:r>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34</a:t>
            </a:fld>
            <a:endParaRPr lang="tr-TR">
              <a:solidFill>
                <a:prstClr val="black"/>
              </a:solidFill>
            </a:endParaRPr>
          </a:p>
        </p:txBody>
      </p:sp>
    </p:spTree>
    <p:extLst>
      <p:ext uri="{BB962C8B-B14F-4D97-AF65-F5344CB8AC3E}">
        <p14:creationId xmlns:p14="http://schemas.microsoft.com/office/powerpoint/2010/main" val="271927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66A826-4923-4007-9256-D5DF0E57FE6E}" type="slidenum">
              <a:rPr lang="tr-TR" smtClean="0"/>
              <a:t>35</a:t>
            </a:fld>
            <a:endParaRPr lang="tr-TR"/>
          </a:p>
        </p:txBody>
      </p:sp>
    </p:spTree>
    <p:extLst>
      <p:ext uri="{BB962C8B-B14F-4D97-AF65-F5344CB8AC3E}">
        <p14:creationId xmlns:p14="http://schemas.microsoft.com/office/powerpoint/2010/main" val="2532312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On </a:t>
            </a:r>
            <a:r>
              <a:rPr lang="tr-TR" dirty="0" err="1"/>
              <a:t>March</a:t>
            </a:r>
            <a:r>
              <a:rPr lang="tr-TR" dirty="0"/>
              <a:t> 17 – 22 </a:t>
            </a:r>
            <a:r>
              <a:rPr lang="tr-TR" dirty="0" err="1"/>
              <a:t>we</a:t>
            </a:r>
            <a:r>
              <a:rPr lang="tr-TR" dirty="0"/>
              <a:t> </a:t>
            </a:r>
            <a:r>
              <a:rPr lang="tr-TR" dirty="0" err="1"/>
              <a:t>will</a:t>
            </a:r>
            <a:r>
              <a:rPr lang="tr-TR" dirty="0"/>
              <a:t> </a:t>
            </a:r>
            <a:r>
              <a:rPr lang="tr-TR" dirty="0" err="1"/>
              <a:t>meet</a:t>
            </a:r>
            <a:r>
              <a:rPr lang="tr-TR" dirty="0"/>
              <a:t> in Rome </a:t>
            </a:r>
            <a:r>
              <a:rPr lang="tr-TR" dirty="0" err="1"/>
              <a:t>with</a:t>
            </a:r>
            <a:r>
              <a:rPr lang="tr-TR" dirty="0"/>
              <a:t> </a:t>
            </a:r>
            <a:r>
              <a:rPr lang="tr-TR" dirty="0" err="1"/>
              <a:t>the</a:t>
            </a:r>
            <a:r>
              <a:rPr lang="tr-TR" dirty="0"/>
              <a:t> </a:t>
            </a:r>
            <a:r>
              <a:rPr lang="tr-TR" dirty="0" err="1"/>
              <a:t>shoulder</a:t>
            </a:r>
            <a:r>
              <a:rPr lang="tr-TR" dirty="0"/>
              <a:t> </a:t>
            </a:r>
            <a:r>
              <a:rPr lang="tr-TR" dirty="0" err="1"/>
              <a:t>and</a:t>
            </a:r>
            <a:r>
              <a:rPr lang="tr-TR" dirty="0"/>
              <a:t> </a:t>
            </a:r>
            <a:r>
              <a:rPr lang="tr-TR" dirty="0" err="1"/>
              <a:t>elbow</a:t>
            </a:r>
            <a:r>
              <a:rPr lang="tr-TR" dirty="0"/>
              <a:t> </a:t>
            </a:r>
            <a:r>
              <a:rPr lang="tr-TR" dirty="0" err="1"/>
              <a:t>surgeons</a:t>
            </a:r>
            <a:r>
              <a:rPr lang="tr-TR" dirty="0"/>
              <a:t> </a:t>
            </a:r>
            <a:r>
              <a:rPr lang="tr-TR" dirty="0" err="1"/>
              <a:t>from</a:t>
            </a:r>
            <a:r>
              <a:rPr lang="tr-TR" dirty="0"/>
              <a:t> </a:t>
            </a:r>
            <a:r>
              <a:rPr lang="tr-TR" dirty="0" err="1"/>
              <a:t>all</a:t>
            </a:r>
            <a:r>
              <a:rPr lang="tr-TR" dirty="0"/>
              <a:t> </a:t>
            </a:r>
            <a:r>
              <a:rPr lang="tr-TR" dirty="0" err="1"/>
              <a:t>around</a:t>
            </a:r>
            <a:r>
              <a:rPr lang="tr-TR" dirty="0"/>
              <a:t> </a:t>
            </a:r>
            <a:r>
              <a:rPr lang="tr-TR" dirty="0" err="1"/>
              <a:t>the</a:t>
            </a:r>
            <a:r>
              <a:rPr lang="tr-TR" dirty="0"/>
              <a:t> World in </a:t>
            </a:r>
            <a:r>
              <a:rPr lang="tr-TR" dirty="0" err="1"/>
              <a:t>the</a:t>
            </a:r>
            <a:r>
              <a:rPr lang="tr-TR" dirty="0"/>
              <a:t> </a:t>
            </a:r>
            <a:r>
              <a:rPr lang="tr-TR" dirty="0" err="1"/>
              <a:t>ınternational</a:t>
            </a:r>
            <a:r>
              <a:rPr lang="tr-TR" dirty="0"/>
              <a:t> </a:t>
            </a:r>
            <a:r>
              <a:rPr lang="tr-TR" dirty="0" err="1"/>
              <a:t>Congress</a:t>
            </a:r>
            <a:r>
              <a:rPr lang="tr-TR" dirty="0"/>
              <a:t>. </a:t>
            </a:r>
          </a:p>
          <a:p>
            <a:r>
              <a:rPr lang="tr-TR" dirty="0"/>
              <a:t>As </a:t>
            </a:r>
            <a:r>
              <a:rPr lang="tr-TR" dirty="0" err="1"/>
              <a:t>you</a:t>
            </a:r>
            <a:r>
              <a:rPr lang="tr-TR" dirty="0"/>
              <a:t> </a:t>
            </a:r>
            <a:r>
              <a:rPr lang="tr-TR" dirty="0" err="1"/>
              <a:t>remember</a:t>
            </a:r>
            <a:r>
              <a:rPr lang="tr-TR" dirty="0"/>
              <a:t>, </a:t>
            </a:r>
            <a:r>
              <a:rPr lang="tr-TR" dirty="0" err="1"/>
              <a:t>last</a:t>
            </a:r>
            <a:r>
              <a:rPr lang="tr-TR" dirty="0"/>
              <a:t> </a:t>
            </a:r>
            <a:r>
              <a:rPr lang="tr-TR" dirty="0" err="1"/>
              <a:t>year</a:t>
            </a:r>
            <a:r>
              <a:rPr lang="tr-TR" dirty="0"/>
              <a:t> </a:t>
            </a:r>
            <a:r>
              <a:rPr lang="tr-TR" dirty="0" err="1"/>
              <a:t>we</a:t>
            </a:r>
            <a:r>
              <a:rPr lang="tr-TR" dirty="0"/>
              <a:t> </a:t>
            </a:r>
            <a:r>
              <a:rPr lang="tr-TR" dirty="0" err="1"/>
              <a:t>decided</a:t>
            </a:r>
            <a:r>
              <a:rPr lang="tr-TR" dirty="0"/>
              <a:t> </a:t>
            </a:r>
            <a:r>
              <a:rPr lang="tr-TR" dirty="0" err="1"/>
              <a:t>to</a:t>
            </a:r>
            <a:r>
              <a:rPr lang="tr-TR" dirty="0"/>
              <a:t> </a:t>
            </a:r>
            <a:r>
              <a:rPr lang="tr-TR" dirty="0" err="1"/>
              <a:t>keep</a:t>
            </a:r>
            <a:r>
              <a:rPr lang="tr-TR" dirty="0"/>
              <a:t> on </a:t>
            </a:r>
            <a:r>
              <a:rPr lang="tr-TR" dirty="0" err="1"/>
              <a:t>organizing</a:t>
            </a:r>
            <a:r>
              <a:rPr lang="tr-TR" dirty="0"/>
              <a:t> </a:t>
            </a:r>
            <a:r>
              <a:rPr lang="tr-TR" dirty="0" err="1"/>
              <a:t>our</a:t>
            </a:r>
            <a:r>
              <a:rPr lang="tr-TR" dirty="0"/>
              <a:t> </a:t>
            </a:r>
            <a:r>
              <a:rPr lang="tr-TR" dirty="0" err="1"/>
              <a:t>annual</a:t>
            </a:r>
            <a:r>
              <a:rPr lang="tr-TR" dirty="0"/>
              <a:t> </a:t>
            </a:r>
            <a:r>
              <a:rPr lang="tr-TR" dirty="0" err="1"/>
              <a:t>congress</a:t>
            </a:r>
            <a:r>
              <a:rPr lang="tr-TR" dirty="0"/>
              <a:t> in </a:t>
            </a:r>
            <a:r>
              <a:rPr lang="tr-TR" dirty="0" err="1"/>
              <a:t>years</a:t>
            </a:r>
            <a:r>
              <a:rPr lang="tr-TR" dirty="0"/>
              <a:t> </a:t>
            </a:r>
            <a:r>
              <a:rPr lang="tr-TR" dirty="0" err="1"/>
              <a:t>when</a:t>
            </a:r>
            <a:r>
              <a:rPr lang="tr-TR" dirty="0"/>
              <a:t> ICSES is on. </a:t>
            </a:r>
            <a:r>
              <a:rPr lang="tr-TR" dirty="0" err="1"/>
              <a:t>The</a:t>
            </a:r>
            <a:r>
              <a:rPr lang="tr-TR" dirty="0"/>
              <a:t> </a:t>
            </a:r>
            <a:r>
              <a:rPr lang="tr-TR" dirty="0" err="1"/>
              <a:t>only</a:t>
            </a:r>
            <a:r>
              <a:rPr lang="tr-TR" dirty="0"/>
              <a:t> </a:t>
            </a:r>
            <a:r>
              <a:rPr lang="tr-TR" dirty="0" err="1"/>
              <a:t>exception</a:t>
            </a:r>
            <a:r>
              <a:rPr lang="tr-TR" dirty="0"/>
              <a:t> </a:t>
            </a:r>
            <a:r>
              <a:rPr lang="tr-TR" dirty="0" err="1"/>
              <a:t>was</a:t>
            </a:r>
            <a:r>
              <a:rPr lang="tr-TR" dirty="0"/>
              <a:t> </a:t>
            </a:r>
            <a:r>
              <a:rPr lang="tr-TR" dirty="0" err="1"/>
              <a:t>that</a:t>
            </a:r>
            <a:r>
              <a:rPr lang="tr-TR" dirty="0"/>
              <a:t> </a:t>
            </a:r>
            <a:r>
              <a:rPr lang="tr-TR" dirty="0" err="1"/>
              <a:t>the</a:t>
            </a:r>
            <a:r>
              <a:rPr lang="tr-TR" dirty="0"/>
              <a:t> ICSES is </a:t>
            </a:r>
            <a:r>
              <a:rPr lang="tr-TR" dirty="0" err="1"/>
              <a:t>held</a:t>
            </a:r>
            <a:r>
              <a:rPr lang="tr-TR" dirty="0"/>
              <a:t> in Europe. </a:t>
            </a:r>
          </a:p>
          <a:p>
            <a:r>
              <a:rPr lang="tr-TR" dirty="0" err="1"/>
              <a:t>So</a:t>
            </a:r>
            <a:r>
              <a:rPr lang="tr-TR" dirty="0"/>
              <a:t>, 2022 is an </a:t>
            </a:r>
            <a:r>
              <a:rPr lang="tr-TR" dirty="0" err="1"/>
              <a:t>exceptional</a:t>
            </a:r>
            <a:r>
              <a:rPr lang="tr-TR" dirty="0"/>
              <a:t> </a:t>
            </a:r>
            <a:r>
              <a:rPr lang="tr-TR" dirty="0" err="1"/>
              <a:t>year</a:t>
            </a:r>
            <a:r>
              <a:rPr lang="tr-TR" dirty="0"/>
              <a:t> </a:t>
            </a:r>
            <a:r>
              <a:rPr lang="tr-TR" dirty="0" err="1"/>
              <a:t>and</a:t>
            </a:r>
            <a:r>
              <a:rPr lang="tr-TR" dirty="0"/>
              <a:t> </a:t>
            </a:r>
            <a:r>
              <a:rPr lang="tr-TR" dirty="0" err="1"/>
              <a:t>we</a:t>
            </a:r>
            <a:r>
              <a:rPr lang="tr-TR" dirty="0"/>
              <a:t> </a:t>
            </a:r>
            <a:r>
              <a:rPr lang="tr-TR" dirty="0" err="1"/>
              <a:t>will</a:t>
            </a:r>
            <a:r>
              <a:rPr lang="tr-TR" dirty="0"/>
              <a:t> </a:t>
            </a:r>
            <a:r>
              <a:rPr lang="tr-TR" dirty="0" err="1"/>
              <a:t>skip</a:t>
            </a:r>
            <a:r>
              <a:rPr lang="tr-TR" dirty="0"/>
              <a:t> </a:t>
            </a:r>
            <a:r>
              <a:rPr lang="tr-TR" dirty="0" err="1"/>
              <a:t>our</a:t>
            </a:r>
            <a:r>
              <a:rPr lang="tr-TR" dirty="0"/>
              <a:t> </a:t>
            </a:r>
            <a:r>
              <a:rPr lang="tr-TR" dirty="0" err="1"/>
              <a:t>congress</a:t>
            </a:r>
            <a:r>
              <a:rPr lang="tr-TR" dirty="0"/>
              <a:t> </a:t>
            </a:r>
            <a:r>
              <a:rPr lang="tr-TR" dirty="0" err="1"/>
              <a:t>and</a:t>
            </a:r>
            <a:r>
              <a:rPr lang="tr-TR" dirty="0"/>
              <a:t> </a:t>
            </a:r>
            <a:r>
              <a:rPr lang="tr-TR" dirty="0" err="1"/>
              <a:t>fully</a:t>
            </a:r>
            <a:r>
              <a:rPr lang="tr-TR" dirty="0"/>
              <a:t> </a:t>
            </a:r>
            <a:r>
              <a:rPr lang="tr-TR" dirty="0" err="1"/>
              <a:t>support</a:t>
            </a:r>
            <a:r>
              <a:rPr lang="tr-TR" dirty="0"/>
              <a:t> </a:t>
            </a:r>
            <a:r>
              <a:rPr lang="tr-TR" dirty="0" err="1"/>
              <a:t>the</a:t>
            </a:r>
            <a:r>
              <a:rPr lang="tr-TR" dirty="0"/>
              <a:t> ICSES. </a:t>
            </a:r>
          </a:p>
        </p:txBody>
      </p:sp>
      <p:sp>
        <p:nvSpPr>
          <p:cNvPr id="4" name="Slide Number Placeholder 3"/>
          <p:cNvSpPr>
            <a:spLocks noGrp="1"/>
          </p:cNvSpPr>
          <p:nvPr>
            <p:ph type="sldNum" sz="quarter" idx="10"/>
          </p:nvPr>
        </p:nvSpPr>
        <p:spPr/>
        <p:txBody>
          <a:bodyPr/>
          <a:lstStyle/>
          <a:p>
            <a:fld id="{4E66A826-4923-4007-9256-D5DF0E57FE6E}" type="slidenum">
              <a:rPr lang="tr-TR" smtClean="0"/>
              <a:t>36</a:t>
            </a:fld>
            <a:endParaRPr lang="tr-TR"/>
          </a:p>
        </p:txBody>
      </p:sp>
    </p:spTree>
    <p:extLst>
      <p:ext uri="{BB962C8B-B14F-4D97-AF65-F5344CB8AC3E}">
        <p14:creationId xmlns:p14="http://schemas.microsoft.com/office/powerpoint/2010/main" val="845267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err="1"/>
              <a:t>So</a:t>
            </a:r>
            <a:r>
              <a:rPr lang="tr-TR" dirty="0"/>
              <a:t> </a:t>
            </a:r>
            <a:r>
              <a:rPr lang="tr-TR" dirty="0" err="1"/>
              <a:t>my</a:t>
            </a:r>
            <a:r>
              <a:rPr lang="tr-TR" dirty="0"/>
              <a:t> Guinness here is </a:t>
            </a:r>
            <a:r>
              <a:rPr lang="tr-TR" dirty="0" err="1"/>
              <a:t>going</a:t>
            </a:r>
            <a:r>
              <a:rPr lang="tr-TR" dirty="0"/>
              <a:t> </a:t>
            </a:r>
            <a:r>
              <a:rPr lang="tr-TR" dirty="0" err="1"/>
              <a:t>to</a:t>
            </a:r>
            <a:r>
              <a:rPr lang="tr-TR" dirty="0"/>
              <a:t> </a:t>
            </a:r>
            <a:r>
              <a:rPr lang="tr-TR" dirty="0" err="1"/>
              <a:t>get</a:t>
            </a:r>
            <a:r>
              <a:rPr lang="tr-TR" dirty="0"/>
              <a:t> </a:t>
            </a:r>
            <a:r>
              <a:rPr lang="tr-TR" dirty="0" err="1"/>
              <a:t>warm</a:t>
            </a:r>
            <a:r>
              <a:rPr lang="tr-TR" dirty="0"/>
              <a:t> </a:t>
            </a:r>
            <a:r>
              <a:rPr lang="tr-TR" dirty="0" err="1"/>
              <a:t>because</a:t>
            </a:r>
            <a:r>
              <a:rPr lang="tr-TR" dirty="0"/>
              <a:t> </a:t>
            </a:r>
            <a:r>
              <a:rPr lang="tr-TR" dirty="0" err="1"/>
              <a:t>the</a:t>
            </a:r>
            <a:r>
              <a:rPr lang="tr-TR" dirty="0"/>
              <a:t> Dublin </a:t>
            </a:r>
            <a:r>
              <a:rPr lang="tr-TR" dirty="0" err="1"/>
              <a:t>Congress</a:t>
            </a:r>
            <a:r>
              <a:rPr lang="tr-TR" dirty="0"/>
              <a:t> is </a:t>
            </a:r>
            <a:r>
              <a:rPr lang="tr-TR" dirty="0" err="1"/>
              <a:t>postponed</a:t>
            </a:r>
            <a:r>
              <a:rPr lang="tr-TR" dirty="0"/>
              <a:t> </a:t>
            </a:r>
            <a:r>
              <a:rPr lang="tr-TR" dirty="0" err="1"/>
              <a:t>to</a:t>
            </a:r>
            <a:r>
              <a:rPr lang="tr-TR" dirty="0"/>
              <a:t> 2023, </a:t>
            </a:r>
            <a:r>
              <a:rPr lang="tr-TR" dirty="0" err="1"/>
              <a:t>after</a:t>
            </a:r>
            <a:r>
              <a:rPr lang="tr-TR" dirty="0"/>
              <a:t> </a:t>
            </a:r>
            <a:r>
              <a:rPr lang="tr-TR" dirty="0" err="1"/>
              <a:t>the</a:t>
            </a:r>
            <a:r>
              <a:rPr lang="tr-TR" dirty="0"/>
              <a:t> ICSES, Rome. </a:t>
            </a:r>
          </a:p>
        </p:txBody>
      </p:sp>
      <p:sp>
        <p:nvSpPr>
          <p:cNvPr id="4" name="Slide Number Placeholder 3"/>
          <p:cNvSpPr>
            <a:spLocks noGrp="1"/>
          </p:cNvSpPr>
          <p:nvPr>
            <p:ph type="sldNum" sz="quarter" idx="10"/>
          </p:nvPr>
        </p:nvSpPr>
        <p:spPr/>
        <p:txBody>
          <a:bodyPr/>
          <a:lstStyle/>
          <a:p>
            <a:fld id="{4E66A826-4923-4007-9256-D5DF0E57FE6E}" type="slidenum">
              <a:rPr lang="tr-TR" smtClean="0"/>
              <a:t>37</a:t>
            </a:fld>
            <a:endParaRPr lang="tr-TR"/>
          </a:p>
        </p:txBody>
      </p:sp>
    </p:spTree>
    <p:extLst>
      <p:ext uri="{BB962C8B-B14F-4D97-AF65-F5344CB8AC3E}">
        <p14:creationId xmlns:p14="http://schemas.microsoft.com/office/powerpoint/2010/main" val="542154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err="1"/>
              <a:t>Unfortunately</a:t>
            </a:r>
            <a:r>
              <a:rPr lang="tr-TR" dirty="0"/>
              <a:t>, </a:t>
            </a:r>
            <a:r>
              <a:rPr lang="tr-TR" dirty="0" err="1"/>
              <a:t>Copenhagen</a:t>
            </a:r>
            <a:r>
              <a:rPr lang="tr-TR" dirty="0"/>
              <a:t> </a:t>
            </a:r>
            <a:r>
              <a:rPr lang="tr-TR" dirty="0" err="1"/>
              <a:t>was</a:t>
            </a:r>
            <a:r>
              <a:rPr lang="tr-TR" dirty="0"/>
              <a:t> </a:t>
            </a:r>
            <a:r>
              <a:rPr lang="tr-TR" dirty="0" err="1"/>
              <a:t>the</a:t>
            </a:r>
            <a:r>
              <a:rPr lang="tr-TR" dirty="0"/>
              <a:t> </a:t>
            </a:r>
            <a:r>
              <a:rPr lang="tr-TR" dirty="0" err="1"/>
              <a:t>only</a:t>
            </a:r>
            <a:r>
              <a:rPr lang="tr-TR" dirty="0"/>
              <a:t> </a:t>
            </a:r>
            <a:r>
              <a:rPr lang="tr-TR" dirty="0" err="1"/>
              <a:t>occasion</a:t>
            </a:r>
            <a:r>
              <a:rPr lang="tr-TR" dirty="0"/>
              <a:t> </a:t>
            </a:r>
            <a:r>
              <a:rPr lang="tr-TR" dirty="0" err="1"/>
              <a:t>for</a:t>
            </a:r>
            <a:r>
              <a:rPr lang="tr-TR" dirty="0"/>
              <a:t> </a:t>
            </a:r>
            <a:r>
              <a:rPr lang="tr-TR" dirty="0" err="1"/>
              <a:t>seeing</a:t>
            </a:r>
            <a:r>
              <a:rPr lang="tr-TR" dirty="0"/>
              <a:t> </a:t>
            </a:r>
            <a:r>
              <a:rPr lang="tr-TR" dirty="0" err="1"/>
              <a:t>each</a:t>
            </a:r>
            <a:r>
              <a:rPr lang="tr-TR" dirty="0"/>
              <a:t> </a:t>
            </a:r>
            <a:r>
              <a:rPr lang="tr-TR" dirty="0" err="1"/>
              <a:t>other</a:t>
            </a:r>
            <a:r>
              <a:rPr lang="tr-TR" dirty="0"/>
              <a:t> in </a:t>
            </a:r>
            <a:r>
              <a:rPr lang="tr-TR" dirty="0" err="1"/>
              <a:t>the</a:t>
            </a:r>
            <a:r>
              <a:rPr lang="tr-TR" dirty="0"/>
              <a:t> </a:t>
            </a:r>
            <a:r>
              <a:rPr lang="tr-TR" dirty="0" err="1"/>
              <a:t>second</a:t>
            </a:r>
            <a:r>
              <a:rPr lang="tr-TR" dirty="0"/>
              <a:t> </a:t>
            </a:r>
            <a:r>
              <a:rPr lang="tr-TR" dirty="0" err="1"/>
              <a:t>half</a:t>
            </a:r>
            <a:r>
              <a:rPr lang="tr-TR" dirty="0"/>
              <a:t> of </a:t>
            </a:r>
            <a:r>
              <a:rPr lang="tr-TR" dirty="0" err="1"/>
              <a:t>my</a:t>
            </a:r>
            <a:r>
              <a:rPr lang="tr-TR" dirty="0"/>
              <a:t> </a:t>
            </a:r>
            <a:r>
              <a:rPr lang="tr-TR" dirty="0" err="1"/>
              <a:t>term</a:t>
            </a:r>
            <a:r>
              <a:rPr lang="tr-TR" dirty="0"/>
              <a:t>. </a:t>
            </a:r>
          </a:p>
          <a:p>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4</a:t>
            </a:fld>
            <a:endParaRPr lang="tr-TR">
              <a:solidFill>
                <a:prstClr val="black"/>
              </a:solidFill>
            </a:endParaRPr>
          </a:p>
        </p:txBody>
      </p:sp>
    </p:spTree>
    <p:extLst>
      <p:ext uri="{BB962C8B-B14F-4D97-AF65-F5344CB8AC3E}">
        <p14:creationId xmlns:p14="http://schemas.microsoft.com/office/powerpoint/2010/main" val="2907830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You</a:t>
            </a:r>
            <a:r>
              <a:rPr lang="tr-TR" baseline="0" dirty="0"/>
              <a:t> can see in that list how much time our Executive Committee consumed for the administration of our society. </a:t>
            </a:r>
            <a:r>
              <a:rPr lang="tr-TR" baseline="0" dirty="0" err="1"/>
              <a:t>Contrary</a:t>
            </a:r>
            <a:r>
              <a:rPr lang="tr-TR" baseline="0" dirty="0"/>
              <a:t> </a:t>
            </a:r>
            <a:r>
              <a:rPr lang="tr-TR" baseline="0" dirty="0" err="1"/>
              <a:t>to</a:t>
            </a:r>
            <a:r>
              <a:rPr lang="tr-TR" baseline="0" dirty="0"/>
              <a:t> </a:t>
            </a:r>
            <a:r>
              <a:rPr lang="tr-TR" baseline="0" dirty="0" err="1"/>
              <a:t>previous</a:t>
            </a:r>
            <a:r>
              <a:rPr lang="tr-TR" baseline="0" dirty="0"/>
              <a:t> years </a:t>
            </a:r>
            <a:r>
              <a:rPr lang="tr-TR" baseline="0" dirty="0" err="1"/>
              <a:t>we</a:t>
            </a:r>
            <a:r>
              <a:rPr lang="tr-TR" baseline="0" dirty="0"/>
              <a:t> </a:t>
            </a:r>
            <a:r>
              <a:rPr lang="tr-TR" baseline="0" dirty="0" err="1"/>
              <a:t>could</a:t>
            </a:r>
            <a:r>
              <a:rPr lang="tr-TR" baseline="0" dirty="0"/>
              <a:t> </a:t>
            </a:r>
            <a:r>
              <a:rPr lang="tr-TR" baseline="0" dirty="0" err="1"/>
              <a:t>only</a:t>
            </a:r>
            <a:r>
              <a:rPr lang="tr-TR" baseline="0" dirty="0"/>
              <a:t> </a:t>
            </a:r>
            <a:r>
              <a:rPr lang="tr-TR" baseline="0" dirty="0" err="1"/>
              <a:t>meet</a:t>
            </a:r>
            <a:r>
              <a:rPr lang="tr-TR" baseline="0" dirty="0"/>
              <a:t> </a:t>
            </a:r>
            <a:r>
              <a:rPr lang="tr-TR" baseline="0" dirty="0" err="1"/>
              <a:t>once</a:t>
            </a:r>
            <a:r>
              <a:rPr lang="tr-TR" baseline="0" dirty="0"/>
              <a:t> </a:t>
            </a:r>
            <a:r>
              <a:rPr lang="tr-TR" baseline="0" dirty="0" err="1"/>
              <a:t>face</a:t>
            </a:r>
            <a:r>
              <a:rPr lang="tr-TR" baseline="0" dirty="0"/>
              <a:t> to face, and many times online as a video-conference. </a:t>
            </a:r>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5</a:t>
            </a:fld>
            <a:endParaRPr lang="tr-TR">
              <a:solidFill>
                <a:prstClr val="black"/>
              </a:solidFill>
            </a:endParaRPr>
          </a:p>
        </p:txBody>
      </p:sp>
    </p:spTree>
    <p:extLst>
      <p:ext uri="{BB962C8B-B14F-4D97-AF65-F5344CB8AC3E}">
        <p14:creationId xmlns:p14="http://schemas.microsoft.com/office/powerpoint/2010/main" val="3940742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6</a:t>
            </a:fld>
            <a:endParaRPr lang="tr-TR">
              <a:solidFill>
                <a:prstClr val="black"/>
              </a:solidFill>
            </a:endParaRPr>
          </a:p>
        </p:txBody>
      </p:sp>
    </p:spTree>
    <p:extLst>
      <p:ext uri="{BB962C8B-B14F-4D97-AF65-F5344CB8AC3E}">
        <p14:creationId xmlns:p14="http://schemas.microsoft.com/office/powerpoint/2010/main" val="2907830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We</a:t>
            </a:r>
            <a:r>
              <a:rPr lang="tr-TR" baseline="0" dirty="0"/>
              <a:t> have planned important modifications in SECEC membership criteria. Basically, being an associate and junior member became easier. However, ordinary membership which is the core of our member population remained almost the same in order to keep our scientific niveau. Here you can see the major requirements for being a SECEC member. </a:t>
            </a:r>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7</a:t>
            </a:fld>
            <a:endParaRPr lang="tr-TR">
              <a:solidFill>
                <a:prstClr val="black"/>
              </a:solidFill>
            </a:endParaRPr>
          </a:p>
        </p:txBody>
      </p:sp>
    </p:spTree>
    <p:extLst>
      <p:ext uri="{BB962C8B-B14F-4D97-AF65-F5344CB8AC3E}">
        <p14:creationId xmlns:p14="http://schemas.microsoft.com/office/powerpoint/2010/main" val="2907830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8</a:t>
            </a:fld>
            <a:endParaRPr lang="tr-TR">
              <a:solidFill>
                <a:prstClr val="black"/>
              </a:solidFill>
            </a:endParaRPr>
          </a:p>
        </p:txBody>
      </p:sp>
    </p:spTree>
    <p:extLst>
      <p:ext uri="{BB962C8B-B14F-4D97-AF65-F5344CB8AC3E}">
        <p14:creationId xmlns:p14="http://schemas.microsoft.com/office/powerpoint/2010/main" val="277580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Our </a:t>
            </a:r>
            <a:r>
              <a:rPr lang="tr-TR" dirty="0" err="1"/>
              <a:t>strategic</a:t>
            </a:r>
            <a:r>
              <a:rPr lang="tr-TR" dirty="0"/>
              <a:t> plan </a:t>
            </a:r>
            <a:r>
              <a:rPr lang="tr-TR" dirty="0" err="1"/>
              <a:t>outlines</a:t>
            </a:r>
            <a:r>
              <a:rPr lang="tr-TR" dirty="0"/>
              <a:t> </a:t>
            </a:r>
            <a:r>
              <a:rPr lang="tr-TR" dirty="0" err="1"/>
              <a:t>many</a:t>
            </a:r>
            <a:r>
              <a:rPr lang="tr-TR" dirty="0"/>
              <a:t> of </a:t>
            </a:r>
            <a:r>
              <a:rPr lang="tr-TR" dirty="0" err="1"/>
              <a:t>our</a:t>
            </a:r>
            <a:r>
              <a:rPr lang="tr-TR" dirty="0"/>
              <a:t> </a:t>
            </a:r>
            <a:r>
              <a:rPr lang="tr-TR" dirty="0" err="1"/>
              <a:t>projects</a:t>
            </a:r>
            <a:r>
              <a:rPr lang="tr-TR" dirty="0"/>
              <a:t> </a:t>
            </a:r>
            <a:r>
              <a:rPr lang="tr-TR" dirty="0" err="1"/>
              <a:t>regarding</a:t>
            </a:r>
            <a:r>
              <a:rPr lang="tr-TR" dirty="0"/>
              <a:t> </a:t>
            </a:r>
            <a:r>
              <a:rPr lang="tr-TR" dirty="0" err="1"/>
              <a:t>our</a:t>
            </a:r>
            <a:r>
              <a:rPr lang="tr-TR" dirty="0"/>
              <a:t> </a:t>
            </a:r>
            <a:r>
              <a:rPr lang="tr-TR" dirty="0" err="1"/>
              <a:t>society’s</a:t>
            </a:r>
            <a:r>
              <a:rPr lang="tr-TR" dirty="0"/>
              <a:t> </a:t>
            </a:r>
            <a:r>
              <a:rPr lang="tr-TR" dirty="0" err="1"/>
              <a:t>future</a:t>
            </a:r>
            <a:r>
              <a:rPr lang="tr-TR" dirty="0"/>
              <a:t>.  </a:t>
            </a:r>
            <a:r>
              <a:rPr lang="tr-TR" dirty="0" err="1"/>
              <a:t>This</a:t>
            </a:r>
            <a:r>
              <a:rPr lang="tr-TR" dirty="0"/>
              <a:t> plan is </a:t>
            </a:r>
            <a:r>
              <a:rPr lang="tr-TR" dirty="0" err="1"/>
              <a:t>the</a:t>
            </a:r>
            <a:r>
              <a:rPr lang="tr-TR" dirty="0"/>
              <a:t> </a:t>
            </a:r>
            <a:r>
              <a:rPr lang="tr-TR" dirty="0" err="1"/>
              <a:t>blueprint</a:t>
            </a:r>
            <a:r>
              <a:rPr lang="tr-TR" dirty="0"/>
              <a:t> </a:t>
            </a:r>
            <a:r>
              <a:rPr lang="tr-TR" dirty="0" err="1"/>
              <a:t>that</a:t>
            </a:r>
            <a:r>
              <a:rPr lang="tr-TR" dirty="0"/>
              <a:t> </a:t>
            </a:r>
            <a:r>
              <a:rPr lang="tr-TR" dirty="0" err="1"/>
              <a:t>you</a:t>
            </a:r>
            <a:r>
              <a:rPr lang="tr-TR" dirty="0"/>
              <a:t> can </a:t>
            </a:r>
            <a:r>
              <a:rPr lang="tr-TR" dirty="0" err="1"/>
              <a:t>check</a:t>
            </a:r>
            <a:r>
              <a:rPr lang="tr-TR" dirty="0"/>
              <a:t> </a:t>
            </a:r>
            <a:r>
              <a:rPr lang="tr-TR" dirty="0" err="1"/>
              <a:t>whether</a:t>
            </a:r>
            <a:r>
              <a:rPr lang="tr-TR" dirty="0"/>
              <a:t> </a:t>
            </a:r>
            <a:r>
              <a:rPr lang="tr-TR" dirty="0" err="1"/>
              <a:t>or</a:t>
            </a:r>
            <a:r>
              <a:rPr lang="tr-TR" dirty="0"/>
              <a:t> not </a:t>
            </a:r>
            <a:r>
              <a:rPr lang="tr-TR" dirty="0" err="1"/>
              <a:t>we</a:t>
            </a:r>
            <a:r>
              <a:rPr lang="tr-TR" dirty="0"/>
              <a:t> </a:t>
            </a:r>
            <a:r>
              <a:rPr lang="tr-TR" dirty="0" err="1"/>
              <a:t>fulfill</a:t>
            </a:r>
            <a:r>
              <a:rPr lang="tr-TR" dirty="0"/>
              <a:t> </a:t>
            </a:r>
            <a:r>
              <a:rPr lang="tr-TR" dirty="0" err="1"/>
              <a:t>our</a:t>
            </a:r>
            <a:r>
              <a:rPr lang="tr-TR" dirty="0"/>
              <a:t> </a:t>
            </a:r>
            <a:r>
              <a:rPr lang="tr-TR" dirty="0" err="1"/>
              <a:t>responsabilities</a:t>
            </a:r>
            <a:r>
              <a:rPr lang="tr-TR" dirty="0"/>
              <a:t>, </a:t>
            </a:r>
            <a:r>
              <a:rPr lang="tr-TR" dirty="0" err="1"/>
              <a:t>namely</a:t>
            </a:r>
            <a:r>
              <a:rPr lang="tr-TR" dirty="0"/>
              <a:t> </a:t>
            </a:r>
            <a:r>
              <a:rPr lang="tr-TR" dirty="0" err="1"/>
              <a:t>it’s</a:t>
            </a:r>
            <a:r>
              <a:rPr lang="tr-TR" dirty="0"/>
              <a:t> </a:t>
            </a:r>
            <a:r>
              <a:rPr lang="tr-TR" dirty="0" err="1"/>
              <a:t>the</a:t>
            </a:r>
            <a:r>
              <a:rPr lang="tr-TR" dirty="0"/>
              <a:t> </a:t>
            </a:r>
            <a:r>
              <a:rPr lang="tr-TR" dirty="0" err="1"/>
              <a:t>document</a:t>
            </a:r>
            <a:r>
              <a:rPr lang="tr-TR" dirty="0"/>
              <a:t> of </a:t>
            </a:r>
            <a:r>
              <a:rPr lang="tr-TR" dirty="0" err="1"/>
              <a:t>our</a:t>
            </a:r>
            <a:r>
              <a:rPr lang="tr-TR" dirty="0"/>
              <a:t> </a:t>
            </a:r>
            <a:r>
              <a:rPr lang="tr-TR" dirty="0" err="1"/>
              <a:t>accountability</a:t>
            </a:r>
            <a:r>
              <a:rPr lang="tr-TR" dirty="0"/>
              <a:t>. </a:t>
            </a:r>
            <a:endParaRPr lang="tr-TR" baseline="0" dirty="0"/>
          </a:p>
          <a:p>
            <a:r>
              <a:rPr lang="tr-TR" baseline="0" dirty="0" err="1"/>
              <a:t>Please</a:t>
            </a:r>
            <a:r>
              <a:rPr lang="tr-TR" baseline="0" dirty="0"/>
              <a:t> visit our website and read it for being able to feel like a part of the plan. SECEC is us and we all have our essential role in this plan to play when the right time comes. Please do follow and inspect our actions according to the plan. Because from now on, everything will be according to the plan!</a:t>
            </a:r>
            <a:endParaRPr lang="tr-TR" dirty="0"/>
          </a:p>
        </p:txBody>
      </p:sp>
      <p:sp>
        <p:nvSpPr>
          <p:cNvPr id="4" name="Slide Number Placeholder 3"/>
          <p:cNvSpPr>
            <a:spLocks noGrp="1"/>
          </p:cNvSpPr>
          <p:nvPr>
            <p:ph type="sldNum" sz="quarter" idx="10"/>
          </p:nvPr>
        </p:nvSpPr>
        <p:spPr/>
        <p:txBody>
          <a:bodyPr/>
          <a:lstStyle/>
          <a:p>
            <a:fld id="{4E66A826-4923-4007-9256-D5DF0E57FE6E}" type="slidenum">
              <a:rPr lang="tr-TR" smtClean="0">
                <a:solidFill>
                  <a:prstClr val="black"/>
                </a:solidFill>
              </a:rPr>
              <a:pPr/>
              <a:t>9</a:t>
            </a:fld>
            <a:endParaRPr lang="tr-TR">
              <a:solidFill>
                <a:prstClr val="black"/>
              </a:solidFill>
            </a:endParaRPr>
          </a:p>
        </p:txBody>
      </p:sp>
    </p:spTree>
    <p:extLst>
      <p:ext uri="{BB962C8B-B14F-4D97-AF65-F5344CB8AC3E}">
        <p14:creationId xmlns:p14="http://schemas.microsoft.com/office/powerpoint/2010/main" val="2907830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7A457F53-3414-46D4-8A05-CA431D5E8821}" type="datetimeFigureOut">
              <a:rPr lang="tr-TR" smtClean="0">
                <a:solidFill>
                  <a:prstClr val="black">
                    <a:tint val="75000"/>
                  </a:prstClr>
                </a:solidFill>
              </a:rPr>
              <a:pPr/>
              <a:t>8.09.2020</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1F222A37-9BDC-49CB-A299-F598BEFCED7C}"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79965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7A457F53-3414-46D4-8A05-CA431D5E8821}" type="datetimeFigureOut">
              <a:rPr lang="tr-TR" smtClean="0">
                <a:solidFill>
                  <a:prstClr val="black">
                    <a:tint val="75000"/>
                  </a:prstClr>
                </a:solidFill>
              </a:rPr>
              <a:pPr/>
              <a:t>8.09.2020</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1F222A37-9BDC-49CB-A299-F598BEFCED7C}"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091975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7A457F53-3414-46D4-8A05-CA431D5E8821}" type="datetimeFigureOut">
              <a:rPr lang="tr-TR" smtClean="0">
                <a:solidFill>
                  <a:prstClr val="black">
                    <a:tint val="75000"/>
                  </a:prstClr>
                </a:solidFill>
              </a:rPr>
              <a:pPr/>
              <a:t>8.09.2020</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1F222A37-9BDC-49CB-A299-F598BEFCED7C}"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793568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7A457F53-3414-46D4-8A05-CA431D5E8821}" type="datetimeFigureOut">
              <a:rPr lang="tr-TR" smtClean="0">
                <a:solidFill>
                  <a:prstClr val="black">
                    <a:tint val="75000"/>
                  </a:prstClr>
                </a:solidFill>
              </a:rPr>
              <a:pPr/>
              <a:t>8.09.2020</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1F222A37-9BDC-49CB-A299-F598BEFCED7C}"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262337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457F53-3414-46D4-8A05-CA431D5E8821}" type="datetimeFigureOut">
              <a:rPr lang="tr-TR" smtClean="0">
                <a:solidFill>
                  <a:prstClr val="black">
                    <a:tint val="75000"/>
                  </a:prstClr>
                </a:solidFill>
              </a:rPr>
              <a:pPr/>
              <a:t>8.09.2020</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1F222A37-9BDC-49CB-A299-F598BEFCED7C}"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758795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p:cNvSpPr>
            <a:spLocks noGrp="1"/>
          </p:cNvSpPr>
          <p:nvPr>
            <p:ph type="dt" sz="half" idx="10"/>
          </p:nvPr>
        </p:nvSpPr>
        <p:spPr/>
        <p:txBody>
          <a:bodyPr/>
          <a:lstStyle/>
          <a:p>
            <a:fld id="{7A457F53-3414-46D4-8A05-CA431D5E8821}" type="datetimeFigureOut">
              <a:rPr lang="tr-TR" smtClean="0">
                <a:solidFill>
                  <a:prstClr val="black">
                    <a:tint val="75000"/>
                  </a:prstClr>
                </a:solidFill>
              </a:rPr>
              <a:pPr/>
              <a:t>8.09.2020</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1F222A37-9BDC-49CB-A299-F598BEFCED7C}"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623324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p:cNvSpPr>
            <a:spLocks noGrp="1"/>
          </p:cNvSpPr>
          <p:nvPr>
            <p:ph type="dt" sz="half" idx="10"/>
          </p:nvPr>
        </p:nvSpPr>
        <p:spPr/>
        <p:txBody>
          <a:bodyPr/>
          <a:lstStyle/>
          <a:p>
            <a:fld id="{7A457F53-3414-46D4-8A05-CA431D5E8821}" type="datetimeFigureOut">
              <a:rPr lang="tr-TR" smtClean="0">
                <a:solidFill>
                  <a:prstClr val="black">
                    <a:tint val="75000"/>
                  </a:prstClr>
                </a:solidFill>
              </a:rPr>
              <a:pPr/>
              <a:t>8.09.2020</a:t>
            </a:fld>
            <a:endParaRPr lang="tr-TR">
              <a:solidFill>
                <a:prstClr val="black">
                  <a:tint val="75000"/>
                </a:prstClr>
              </a:solidFill>
            </a:endParaRPr>
          </a:p>
        </p:txBody>
      </p:sp>
      <p:sp>
        <p:nvSpPr>
          <p:cNvPr id="8" name="Footer Placeholder 7"/>
          <p:cNvSpPr>
            <a:spLocks noGrp="1"/>
          </p:cNvSpPr>
          <p:nvPr>
            <p:ph type="ftr" sz="quarter" idx="11"/>
          </p:nvPr>
        </p:nvSpPr>
        <p:spPr/>
        <p:txBody>
          <a:bodyPr/>
          <a:lstStyle/>
          <a:p>
            <a:endParaRPr lang="tr-TR">
              <a:solidFill>
                <a:prstClr val="black">
                  <a:tint val="75000"/>
                </a:prstClr>
              </a:solidFill>
            </a:endParaRPr>
          </a:p>
        </p:txBody>
      </p:sp>
      <p:sp>
        <p:nvSpPr>
          <p:cNvPr id="9" name="Slide Number Placeholder 8"/>
          <p:cNvSpPr>
            <a:spLocks noGrp="1"/>
          </p:cNvSpPr>
          <p:nvPr>
            <p:ph type="sldNum" sz="quarter" idx="12"/>
          </p:nvPr>
        </p:nvSpPr>
        <p:spPr/>
        <p:txBody>
          <a:bodyPr/>
          <a:lstStyle/>
          <a:p>
            <a:fld id="{1F222A37-9BDC-49CB-A299-F598BEFCED7C}"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329759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fld id="{7A457F53-3414-46D4-8A05-CA431D5E8821}" type="datetimeFigureOut">
              <a:rPr lang="tr-TR" smtClean="0">
                <a:solidFill>
                  <a:prstClr val="black">
                    <a:tint val="75000"/>
                  </a:prstClr>
                </a:solidFill>
              </a:rPr>
              <a:pPr/>
              <a:t>8.09.2020</a:t>
            </a:fld>
            <a:endParaRPr lang="tr-TR">
              <a:solidFill>
                <a:prstClr val="black">
                  <a:tint val="75000"/>
                </a:prstClr>
              </a:solidFill>
            </a:endParaRPr>
          </a:p>
        </p:txBody>
      </p:sp>
      <p:sp>
        <p:nvSpPr>
          <p:cNvPr id="4" name="Footer Placeholder 3"/>
          <p:cNvSpPr>
            <a:spLocks noGrp="1"/>
          </p:cNvSpPr>
          <p:nvPr>
            <p:ph type="ftr" sz="quarter" idx="11"/>
          </p:nvPr>
        </p:nvSpPr>
        <p:spPr/>
        <p:txBody>
          <a:bodyPr/>
          <a:lstStyle/>
          <a:p>
            <a:endParaRPr lang="tr-TR">
              <a:solidFill>
                <a:prstClr val="black">
                  <a:tint val="75000"/>
                </a:prstClr>
              </a:solidFill>
            </a:endParaRPr>
          </a:p>
        </p:txBody>
      </p:sp>
      <p:sp>
        <p:nvSpPr>
          <p:cNvPr id="5" name="Slide Number Placeholder 4"/>
          <p:cNvSpPr>
            <a:spLocks noGrp="1"/>
          </p:cNvSpPr>
          <p:nvPr>
            <p:ph type="sldNum" sz="quarter" idx="12"/>
          </p:nvPr>
        </p:nvSpPr>
        <p:spPr/>
        <p:txBody>
          <a:bodyPr/>
          <a:lstStyle/>
          <a:p>
            <a:fld id="{1F222A37-9BDC-49CB-A299-F598BEFCED7C}"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600091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457F53-3414-46D4-8A05-CA431D5E8821}" type="datetimeFigureOut">
              <a:rPr lang="tr-TR" smtClean="0">
                <a:solidFill>
                  <a:prstClr val="black">
                    <a:tint val="75000"/>
                  </a:prstClr>
                </a:solidFill>
              </a:rPr>
              <a:pPr/>
              <a:t>8.09.2020</a:t>
            </a:fld>
            <a:endParaRPr lang="tr-TR">
              <a:solidFill>
                <a:prstClr val="black">
                  <a:tint val="75000"/>
                </a:prstClr>
              </a:solidFill>
            </a:endParaRPr>
          </a:p>
        </p:txBody>
      </p:sp>
      <p:sp>
        <p:nvSpPr>
          <p:cNvPr id="3" name="Footer Placeholder 2"/>
          <p:cNvSpPr>
            <a:spLocks noGrp="1"/>
          </p:cNvSpPr>
          <p:nvPr>
            <p:ph type="ftr" sz="quarter" idx="11"/>
          </p:nvPr>
        </p:nvSpPr>
        <p:spPr/>
        <p:txBody>
          <a:bodyPr/>
          <a:lstStyle/>
          <a:p>
            <a:endParaRPr lang="tr-TR">
              <a:solidFill>
                <a:prstClr val="black">
                  <a:tint val="75000"/>
                </a:prstClr>
              </a:solidFill>
            </a:endParaRPr>
          </a:p>
        </p:txBody>
      </p:sp>
      <p:sp>
        <p:nvSpPr>
          <p:cNvPr id="4" name="Slide Number Placeholder 3"/>
          <p:cNvSpPr>
            <a:spLocks noGrp="1"/>
          </p:cNvSpPr>
          <p:nvPr>
            <p:ph type="sldNum" sz="quarter" idx="12"/>
          </p:nvPr>
        </p:nvSpPr>
        <p:spPr/>
        <p:txBody>
          <a:bodyPr/>
          <a:lstStyle/>
          <a:p>
            <a:fld id="{1F222A37-9BDC-49CB-A299-F598BEFCED7C}"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81494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457F53-3414-46D4-8A05-CA431D5E8821}" type="datetimeFigureOut">
              <a:rPr lang="tr-TR" smtClean="0">
                <a:solidFill>
                  <a:prstClr val="black">
                    <a:tint val="75000"/>
                  </a:prstClr>
                </a:solidFill>
              </a:rPr>
              <a:pPr/>
              <a:t>8.09.2020</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1F222A37-9BDC-49CB-A299-F598BEFCED7C}"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939262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457F53-3414-46D4-8A05-CA431D5E8821}" type="datetimeFigureOut">
              <a:rPr lang="tr-TR" smtClean="0">
                <a:solidFill>
                  <a:prstClr val="black">
                    <a:tint val="75000"/>
                  </a:prstClr>
                </a:solidFill>
              </a:rPr>
              <a:pPr/>
              <a:t>8.09.2020</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1F222A37-9BDC-49CB-A299-F598BEFCED7C}"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766150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88000">
              <a:srgbClr val="600000"/>
            </a:gs>
            <a:gs pos="23000">
              <a:srgbClr val="C0000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457F53-3414-46D4-8A05-CA431D5E8821}" type="datetimeFigureOut">
              <a:rPr lang="tr-TR" smtClean="0">
                <a:solidFill>
                  <a:prstClr val="black">
                    <a:tint val="75000"/>
                  </a:prstClr>
                </a:solidFill>
              </a:rPr>
              <a:pPr/>
              <a:t>8.09.2020</a:t>
            </a:fld>
            <a:endParaRPr lang="tr-T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222A37-9BDC-49CB-A299-F598BEFCED7C}"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959209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tmp"/><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tm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tmp"/><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20.tmp"/><Relationship Id="rId3" Type="http://schemas.openxmlformats.org/officeDocument/2006/relationships/image" Target="../media/image1.tmp"/><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tmp"/><Relationship Id="rId5" Type="http://schemas.openxmlformats.org/officeDocument/2006/relationships/image" Target="../media/image17.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tmp"/><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tmp"/><Relationship Id="rId5" Type="http://schemas.openxmlformats.org/officeDocument/2006/relationships/image" Target="../media/image21.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tmp"/><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tmp"/><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1.tmp"/><Relationship Id="rId7"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tmp"/><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2.tmp"/><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3.tmp"/><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4.tmp"/><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5.tmp"/><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1.tmp"/><Relationship Id="rId7" Type="http://schemas.microsoft.com/office/2007/relationships/hdphoto" Target="../media/hdphoto2.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tmp"/><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9.tmp"/><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tmp"/><Relationship Id="rId7"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tmp"/><Relationship Id="rId10" Type="http://schemas.openxmlformats.org/officeDocument/2006/relationships/image" Target="../media/image36.jpg"/><Relationship Id="rId4" Type="http://schemas.openxmlformats.org/officeDocument/2006/relationships/image" Target="../media/image2.jpg"/><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5.tmp"/><Relationship Id="rId5" Type="http://schemas.openxmlformats.org/officeDocument/2006/relationships/image" Target="../media/image36.jpg"/><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tmp"/></Relationships>
</file>

<file path=ppt/slides/_rels/slide36.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7.tmp"/><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0.tmp"/><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tmp"/><Relationship Id="rId4" Type="http://schemas.openxmlformats.org/officeDocument/2006/relationships/image" Target="../media/image49.tmp"/></Relationships>
</file>

<file path=ppt/slides/_rels/slide38.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tmp"/><Relationship Id="rId7" Type="http://schemas.openxmlformats.org/officeDocument/2006/relationships/image" Target="../media/image9.tm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tmp"/><Relationship Id="rId5" Type="http://schemas.openxmlformats.org/officeDocument/2006/relationships/image" Target="../media/image7.tmp"/><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tmp"/><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53389"/>
            <a:ext cx="6732240" cy="1143000"/>
          </a:xfrm>
        </p:spPr>
        <p:txBody>
          <a:bodyPr>
            <a:noAutofit/>
          </a:bodyPr>
          <a:lstStyle/>
          <a:p>
            <a:r>
              <a:rPr lang="tr-TR" i="1" dirty="0" err="1">
                <a:solidFill>
                  <a:schemeClr val="bg1">
                    <a:lumMod val="95000"/>
                  </a:schemeClr>
                </a:solidFill>
                <a:latin typeface="Times New Roman" panose="02020603050405020304" pitchFamily="18" charset="0"/>
                <a:cs typeface="Times New Roman" panose="02020603050405020304" pitchFamily="18" charset="0"/>
              </a:rPr>
              <a:t>Presidential</a:t>
            </a:r>
            <a:r>
              <a:rPr lang="tr-TR" i="1" dirty="0">
                <a:solidFill>
                  <a:schemeClr val="bg1">
                    <a:lumMod val="95000"/>
                  </a:schemeClr>
                </a:solidFill>
                <a:latin typeface="Times New Roman" panose="02020603050405020304" pitchFamily="18" charset="0"/>
                <a:cs typeface="Times New Roman" panose="02020603050405020304" pitchFamily="18" charset="0"/>
              </a:rPr>
              <a:t> Final </a:t>
            </a:r>
            <a:r>
              <a:rPr lang="tr-TR" i="1" dirty="0" err="1">
                <a:solidFill>
                  <a:schemeClr val="bg1">
                    <a:lumMod val="95000"/>
                  </a:schemeClr>
                </a:solidFill>
                <a:latin typeface="Times New Roman" panose="02020603050405020304" pitchFamily="18" charset="0"/>
                <a:cs typeface="Times New Roman" panose="02020603050405020304" pitchFamily="18" charset="0"/>
              </a:rPr>
              <a:t>report</a:t>
            </a:r>
            <a:r>
              <a:rPr lang="tr-TR" i="1" dirty="0">
                <a:solidFill>
                  <a:schemeClr val="bg1">
                    <a:lumMod val="95000"/>
                  </a:schemeClr>
                </a:solidFill>
                <a:latin typeface="Times New Roman" panose="02020603050405020304" pitchFamily="18" charset="0"/>
                <a:cs typeface="Times New Roman" panose="02020603050405020304" pitchFamily="18" charset="0"/>
              </a:rPr>
              <a:t> </a:t>
            </a:r>
            <a:br>
              <a:rPr lang="tr-TR" i="1" dirty="0">
                <a:solidFill>
                  <a:schemeClr val="bg1">
                    <a:lumMod val="95000"/>
                  </a:schemeClr>
                </a:solidFill>
                <a:latin typeface="Times New Roman" panose="02020603050405020304" pitchFamily="18" charset="0"/>
                <a:cs typeface="Times New Roman" panose="02020603050405020304" pitchFamily="18" charset="0"/>
              </a:rPr>
            </a:br>
            <a:r>
              <a:rPr lang="tr-TR" dirty="0">
                <a:solidFill>
                  <a:schemeClr val="bg1">
                    <a:lumMod val="95000"/>
                  </a:schemeClr>
                </a:solidFill>
                <a:latin typeface="Times New Roman" panose="02020603050405020304" pitchFamily="18" charset="0"/>
                <a:cs typeface="Times New Roman" panose="02020603050405020304" pitchFamily="18" charset="0"/>
              </a:rPr>
              <a:t>2018 - 2020</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pic>
        <p:nvPicPr>
          <p:cNvPr id="9" name="Resim 8">
            <a:extLst>
              <a:ext uri="{FF2B5EF4-FFF2-40B4-BE49-F238E27FC236}">
                <a16:creationId xmlns:a16="http://schemas.microsoft.com/office/drawing/2014/main" xmlns="" id="{A4C25ADD-E22B-41C5-A36B-DE7269D5C786}"/>
              </a:ext>
            </a:extLst>
          </p:cNvPr>
          <p:cNvPicPr>
            <a:picLocks noChangeAspect="1"/>
          </p:cNvPicPr>
          <p:nvPr/>
        </p:nvPicPr>
        <p:blipFill>
          <a:blip r:embed="rId5"/>
          <a:stretch>
            <a:fillRect/>
          </a:stretch>
        </p:blipFill>
        <p:spPr>
          <a:xfrm>
            <a:off x="0" y="1414272"/>
            <a:ext cx="9144000" cy="4029456"/>
          </a:xfrm>
          <a:prstGeom prst="rect">
            <a:avLst/>
          </a:prstGeom>
        </p:spPr>
      </p:pic>
      <p:sp>
        <p:nvSpPr>
          <p:cNvPr id="11" name="Title 1">
            <a:extLst>
              <a:ext uri="{FF2B5EF4-FFF2-40B4-BE49-F238E27FC236}">
                <a16:creationId xmlns:a16="http://schemas.microsoft.com/office/drawing/2014/main" xmlns="" id="{D091F47B-2D72-4743-A76D-F51A6C14D821}"/>
              </a:ext>
            </a:extLst>
          </p:cNvPr>
          <p:cNvSpPr txBox="1">
            <a:spLocks/>
          </p:cNvSpPr>
          <p:nvPr/>
        </p:nvSpPr>
        <p:spPr>
          <a:xfrm>
            <a:off x="5900439" y="5443728"/>
            <a:ext cx="3240360" cy="707773"/>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3200" i="1" dirty="0">
                <a:solidFill>
                  <a:schemeClr val="bg1">
                    <a:lumMod val="95000"/>
                  </a:schemeClr>
                </a:solidFill>
                <a:latin typeface="Times New Roman" panose="02020603050405020304" pitchFamily="18" charset="0"/>
                <a:cs typeface="Times New Roman" panose="02020603050405020304" pitchFamily="18" charset="0"/>
              </a:rPr>
              <a:t>Mehmet Demirhan</a:t>
            </a:r>
            <a:endParaRPr lang="tr-TR" sz="3200" dirty="0">
              <a:solidFill>
                <a:schemeClr val="bg1">
                  <a:lumMod val="9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8323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6696744" cy="1143000"/>
          </a:xfrm>
        </p:spPr>
        <p:txBody>
          <a:bodyPr>
            <a:normAutofit/>
          </a:bodyPr>
          <a:lstStyle/>
          <a:p>
            <a:pPr algn="l"/>
            <a:r>
              <a:rPr lang="tr-TR" dirty="0">
                <a:solidFill>
                  <a:schemeClr val="bg1">
                    <a:lumMod val="95000"/>
                  </a:schemeClr>
                </a:solidFill>
                <a:latin typeface="Times New Roman" panose="02020603050405020304" pitchFamily="18" charset="0"/>
                <a:cs typeface="Times New Roman" panose="02020603050405020304" pitchFamily="18" charset="0"/>
              </a:rPr>
              <a:t> 5) International </a:t>
            </a:r>
            <a:r>
              <a:rPr lang="tr-TR" dirty="0" err="1">
                <a:solidFill>
                  <a:schemeClr val="bg1">
                    <a:lumMod val="95000"/>
                  </a:schemeClr>
                </a:solidFill>
                <a:latin typeface="Times New Roman" panose="02020603050405020304" pitchFamily="18" charset="0"/>
                <a:cs typeface="Times New Roman" panose="02020603050405020304" pitchFamily="18" charset="0"/>
              </a:rPr>
              <a:t>Committee</a:t>
            </a:r>
            <a:endParaRPr lang="tr-TR" dirty="0">
              <a:solidFill>
                <a:schemeClr val="bg1">
                  <a:lumMod val="95000"/>
                </a:schemeClr>
              </a:solidFill>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3" name="TextBox 2"/>
          <p:cNvSpPr txBox="1"/>
          <p:nvPr/>
        </p:nvSpPr>
        <p:spPr>
          <a:xfrm>
            <a:off x="158195" y="1556792"/>
            <a:ext cx="7726173" cy="4401205"/>
          </a:xfrm>
          <a:prstGeom prst="rect">
            <a:avLst/>
          </a:prstGeom>
          <a:noFill/>
        </p:spPr>
        <p:txBody>
          <a:bodyPr wrap="square" rtlCol="0">
            <a:spAutoFit/>
          </a:bodyPr>
          <a:lstStyle/>
          <a:p>
            <a:pPr marL="571500" indent="-571500">
              <a:buFont typeface="Arial" panose="020B0604020202020204" pitchFamily="34" charset="0"/>
              <a:buChar char="•"/>
            </a:pP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Newly</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formed</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committee</a:t>
            </a:r>
            <a:endParaRPr lang="tr-TR" sz="4000" dirty="0">
              <a:solidFill>
                <a:schemeClr val="bg1">
                  <a:lumMod val="95000"/>
                </a:schemeClr>
              </a:solidFill>
              <a:latin typeface="Times New Roman" panose="02020603050405020304" pitchFamily="18" charset="0"/>
              <a:ea typeface="+mj-ea"/>
              <a:cs typeface="Times New Roman" panose="02020603050405020304" pitchFamily="18" charset="0"/>
            </a:endParaRPr>
          </a:p>
          <a:p>
            <a:pPr marL="571500" indent="-571500">
              <a:buFont typeface="Arial" panose="020B0604020202020204" pitchFamily="34" charset="0"/>
              <a:buChar char="•"/>
            </a:pP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Scope</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a:t>
            </a:r>
          </a:p>
          <a:p>
            <a:pPr marL="1028700" lvl="1" indent="-571500">
              <a:buFont typeface="Arial" panose="020B0604020202020204" pitchFamily="34" charset="0"/>
              <a:buChar char="•"/>
            </a:pP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Closer</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encountering</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with</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the</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international</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societies</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a:t>
            </a:r>
          </a:p>
          <a:p>
            <a:pPr marL="1028700" lvl="1" indent="-571500">
              <a:buFont typeface="Arial" panose="020B0604020202020204" pitchFamily="34" charset="0"/>
              <a:buChar char="•"/>
            </a:pP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Acting</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faster</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to</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global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issues</a:t>
            </a:r>
            <a:endParaRPr lang="tr-TR" sz="4000" dirty="0">
              <a:solidFill>
                <a:schemeClr val="bg1">
                  <a:lumMod val="95000"/>
                </a:schemeClr>
              </a:solidFill>
              <a:latin typeface="Times New Roman" panose="02020603050405020304" pitchFamily="18" charset="0"/>
              <a:ea typeface="+mj-ea"/>
              <a:cs typeface="Times New Roman" panose="02020603050405020304" pitchFamily="18" charset="0"/>
            </a:endParaRPr>
          </a:p>
          <a:p>
            <a:pPr marL="1028700" lvl="1" indent="-571500">
              <a:buFont typeface="Arial" panose="020B0604020202020204" pitchFamily="34" charset="0"/>
              <a:buChar char="•"/>
            </a:pP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Harmonizing</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fellowships</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more</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effectively</a:t>
            </a:r>
            <a:endParaRPr lang="tr-TR" sz="4000" dirty="0">
              <a:solidFill>
                <a:schemeClr val="bg1">
                  <a:lumMod val="95000"/>
                </a:schemeClr>
              </a:solidFill>
              <a:latin typeface="Times New Roman" panose="02020603050405020304" pitchFamily="18" charset="0"/>
              <a:ea typeface="+mj-ea"/>
              <a:cs typeface="Times New Roman" panose="02020603050405020304" pitchFamily="18" charset="0"/>
            </a:endParaRPr>
          </a:p>
        </p:txBody>
      </p:sp>
      <p:pic>
        <p:nvPicPr>
          <p:cNvPr id="8" name="Resim 7" descr="pasta, meyve, tablo, döşeli içeren bir resim&#10;&#10;Açıklama otomatik olarak oluşturuldu">
            <a:extLst>
              <a:ext uri="{FF2B5EF4-FFF2-40B4-BE49-F238E27FC236}">
                <a16:creationId xmlns:a16="http://schemas.microsoft.com/office/drawing/2014/main" xmlns="" id="{C72928F6-8EA2-4D1F-976C-AE86250D78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38" r="22100"/>
          <a:stretch/>
        </p:blipFill>
        <p:spPr>
          <a:xfrm>
            <a:off x="7308304" y="4077072"/>
            <a:ext cx="685870" cy="690632"/>
          </a:xfrm>
          <a:prstGeom prst="rect">
            <a:avLst/>
          </a:prstGeom>
        </p:spPr>
      </p:pic>
    </p:spTree>
    <p:extLst>
      <p:ext uri="{BB962C8B-B14F-4D97-AF65-F5344CB8AC3E}">
        <p14:creationId xmlns:p14="http://schemas.microsoft.com/office/powerpoint/2010/main" val="1291845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6696744" cy="1143000"/>
          </a:xfrm>
        </p:spPr>
        <p:txBody>
          <a:bodyPr>
            <a:normAutofit/>
          </a:bodyPr>
          <a:lstStyle/>
          <a:p>
            <a:pPr algn="l"/>
            <a:r>
              <a:rPr lang="tr-TR" dirty="0">
                <a:solidFill>
                  <a:schemeClr val="bg1">
                    <a:lumMod val="95000"/>
                  </a:schemeClr>
                </a:solidFill>
                <a:latin typeface="Times New Roman" panose="02020603050405020304" pitchFamily="18" charset="0"/>
                <a:cs typeface="Times New Roman" panose="02020603050405020304" pitchFamily="18" charset="0"/>
              </a:rPr>
              <a:t> 5) International </a:t>
            </a:r>
            <a:r>
              <a:rPr lang="tr-TR" dirty="0" err="1">
                <a:solidFill>
                  <a:schemeClr val="bg1">
                    <a:lumMod val="95000"/>
                  </a:schemeClr>
                </a:solidFill>
                <a:latin typeface="Times New Roman" panose="02020603050405020304" pitchFamily="18" charset="0"/>
                <a:cs typeface="Times New Roman" panose="02020603050405020304" pitchFamily="18" charset="0"/>
              </a:rPr>
              <a:t>Committee</a:t>
            </a:r>
            <a:endParaRPr lang="tr-TR" dirty="0">
              <a:solidFill>
                <a:schemeClr val="bg1">
                  <a:lumMod val="95000"/>
                </a:schemeClr>
              </a:solidFill>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3" name="TextBox 2"/>
          <p:cNvSpPr txBox="1"/>
          <p:nvPr/>
        </p:nvSpPr>
        <p:spPr>
          <a:xfrm>
            <a:off x="158195" y="1244774"/>
            <a:ext cx="8446253" cy="5570756"/>
          </a:xfrm>
          <a:prstGeom prst="rect">
            <a:avLst/>
          </a:prstGeom>
          <a:noFill/>
        </p:spPr>
        <p:txBody>
          <a:bodyPr wrap="square" rtlCol="0">
            <a:spAutoFit/>
          </a:bodyPr>
          <a:lstStyle/>
          <a:p>
            <a:pPr marL="571500" indent="-571500">
              <a:buFont typeface="Arial" panose="020B0604020202020204" pitchFamily="34" charset="0"/>
              <a:buChar char="•"/>
            </a:pP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Newly</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formed</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committee</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a:t>
            </a:r>
          </a:p>
          <a:p>
            <a:pPr marL="1028700" lvl="1" indent="-571500">
              <a:buFont typeface="Arial" panose="020B0604020202020204" pitchFamily="34" charset="0"/>
              <a:buChar char="•"/>
            </a:pPr>
            <a:r>
              <a:rPr lang="tr-TR" sz="3000" i="1" dirty="0">
                <a:solidFill>
                  <a:schemeClr val="bg1">
                    <a:lumMod val="95000"/>
                  </a:schemeClr>
                </a:solidFill>
                <a:latin typeface="Times New Roman" panose="02020603050405020304" pitchFamily="18" charset="0"/>
                <a:ea typeface="+mj-ea"/>
                <a:cs typeface="Times New Roman" panose="02020603050405020304" pitchFamily="18" charset="0"/>
              </a:rPr>
              <a:t>Chair</a:t>
            </a:r>
            <a:r>
              <a:rPr lang="tr-TR" sz="3000" dirty="0">
                <a:solidFill>
                  <a:schemeClr val="bg1">
                    <a:lumMod val="95000"/>
                  </a:schemeClr>
                </a:solidFill>
                <a:latin typeface="Times New Roman" panose="02020603050405020304" pitchFamily="18" charset="0"/>
                <a:ea typeface="+mj-ea"/>
                <a:cs typeface="Times New Roman" panose="02020603050405020304" pitchFamily="18" charset="0"/>
              </a:rPr>
              <a:t>: SECEC </a:t>
            </a:r>
            <a:r>
              <a:rPr lang="tr-TR" sz="3000" dirty="0" err="1">
                <a:solidFill>
                  <a:schemeClr val="bg1">
                    <a:lumMod val="95000"/>
                  </a:schemeClr>
                </a:solidFill>
                <a:latin typeface="Times New Roman" panose="02020603050405020304" pitchFamily="18" charset="0"/>
                <a:ea typeface="+mj-ea"/>
                <a:cs typeface="Times New Roman" panose="02020603050405020304" pitchFamily="18" charset="0"/>
              </a:rPr>
              <a:t>President</a:t>
            </a:r>
            <a:endParaRPr lang="tr-TR" sz="3000" dirty="0">
              <a:solidFill>
                <a:schemeClr val="bg1">
                  <a:lumMod val="95000"/>
                </a:schemeClr>
              </a:solidFill>
              <a:latin typeface="Times New Roman" panose="02020603050405020304" pitchFamily="18" charset="0"/>
              <a:ea typeface="+mj-ea"/>
              <a:cs typeface="Times New Roman" panose="02020603050405020304" pitchFamily="18" charset="0"/>
            </a:endParaRPr>
          </a:p>
          <a:p>
            <a:pPr marL="1028700" lvl="1" indent="-571500">
              <a:buFont typeface="Arial" panose="020B0604020202020204" pitchFamily="34" charset="0"/>
              <a:buChar char="•"/>
            </a:pPr>
            <a:r>
              <a:rPr lang="tr-TR" sz="3000" i="1" dirty="0" err="1">
                <a:solidFill>
                  <a:schemeClr val="bg1">
                    <a:lumMod val="95000"/>
                  </a:schemeClr>
                </a:solidFill>
                <a:latin typeface="Times New Roman" panose="02020603050405020304" pitchFamily="18" charset="0"/>
                <a:ea typeface="+mj-ea"/>
                <a:cs typeface="Times New Roman" panose="02020603050405020304" pitchFamily="18" charset="0"/>
              </a:rPr>
              <a:t>Members</a:t>
            </a:r>
            <a:r>
              <a:rPr lang="tr-TR" sz="3000" dirty="0">
                <a:solidFill>
                  <a:schemeClr val="bg1">
                    <a:lumMod val="95000"/>
                  </a:schemeClr>
                </a:solidFill>
                <a:latin typeface="Times New Roman" panose="02020603050405020304" pitchFamily="18" charset="0"/>
                <a:ea typeface="+mj-ea"/>
                <a:cs typeface="Times New Roman" panose="02020603050405020304" pitchFamily="18" charset="0"/>
              </a:rPr>
              <a:t>:</a:t>
            </a:r>
          </a:p>
          <a:p>
            <a:pPr marL="1485900" lvl="2" indent="-571500">
              <a:buFont typeface="Arial" panose="020B0604020202020204" pitchFamily="34" charset="0"/>
              <a:buChar char="•"/>
            </a:pPr>
            <a:r>
              <a:rPr lang="tr-TR" sz="2800" dirty="0">
                <a:solidFill>
                  <a:schemeClr val="bg1">
                    <a:lumMod val="95000"/>
                  </a:schemeClr>
                </a:solidFill>
                <a:latin typeface="Times New Roman" panose="02020603050405020304" pitchFamily="18" charset="0"/>
                <a:ea typeface="+mj-ea"/>
                <a:cs typeface="Times New Roman" panose="02020603050405020304" pitchFamily="18" charset="0"/>
              </a:rPr>
              <a:t>1 </a:t>
            </a:r>
            <a:r>
              <a:rPr lang="tr-TR" sz="2800" dirty="0" err="1">
                <a:solidFill>
                  <a:schemeClr val="bg1">
                    <a:lumMod val="95000"/>
                  </a:schemeClr>
                </a:solidFill>
                <a:latin typeface="Times New Roman" panose="02020603050405020304" pitchFamily="18" charset="0"/>
                <a:ea typeface="+mj-ea"/>
                <a:cs typeface="Times New Roman" panose="02020603050405020304" pitchFamily="18" charset="0"/>
              </a:rPr>
              <a:t>Member</a:t>
            </a:r>
            <a:r>
              <a:rPr lang="tr-TR" sz="28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3200" i="1" dirty="0">
                <a:solidFill>
                  <a:schemeClr val="bg1">
                    <a:lumMod val="95000"/>
                  </a:schemeClr>
                </a:solidFill>
                <a:latin typeface="Times New Roman" panose="02020603050405020304" pitchFamily="18" charset="0"/>
                <a:ea typeface="+mj-ea"/>
                <a:cs typeface="Times New Roman" panose="02020603050405020304" pitchFamily="18" charset="0"/>
              </a:rPr>
              <a:t>ASES</a:t>
            </a:r>
            <a:endParaRPr lang="tr-TR" sz="2800" i="1" dirty="0">
              <a:solidFill>
                <a:schemeClr val="bg1">
                  <a:lumMod val="95000"/>
                </a:schemeClr>
              </a:solidFill>
              <a:latin typeface="Times New Roman" panose="02020603050405020304" pitchFamily="18" charset="0"/>
              <a:ea typeface="+mj-ea"/>
              <a:cs typeface="Times New Roman" panose="02020603050405020304" pitchFamily="18" charset="0"/>
            </a:endParaRPr>
          </a:p>
          <a:p>
            <a:pPr marL="1485900" lvl="2" indent="-571500">
              <a:buFont typeface="Arial" panose="020B0604020202020204" pitchFamily="34" charset="0"/>
              <a:buChar char="•"/>
            </a:pPr>
            <a:r>
              <a:rPr lang="tr-TR" sz="2800" dirty="0">
                <a:solidFill>
                  <a:schemeClr val="bg1">
                    <a:lumMod val="95000"/>
                  </a:schemeClr>
                </a:solidFill>
                <a:latin typeface="Times New Roman" panose="02020603050405020304" pitchFamily="18" charset="0"/>
                <a:ea typeface="+mj-ea"/>
                <a:cs typeface="Times New Roman" panose="02020603050405020304" pitchFamily="18" charset="0"/>
              </a:rPr>
              <a:t>1 </a:t>
            </a:r>
            <a:r>
              <a:rPr lang="tr-TR" sz="2800" dirty="0" err="1">
                <a:solidFill>
                  <a:schemeClr val="bg1">
                    <a:lumMod val="95000"/>
                  </a:schemeClr>
                </a:solidFill>
                <a:latin typeface="Times New Roman" panose="02020603050405020304" pitchFamily="18" charset="0"/>
                <a:ea typeface="+mj-ea"/>
                <a:cs typeface="Times New Roman" panose="02020603050405020304" pitchFamily="18" charset="0"/>
              </a:rPr>
              <a:t>Member</a:t>
            </a:r>
            <a:r>
              <a:rPr lang="tr-TR" sz="28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2800" dirty="0" err="1">
                <a:solidFill>
                  <a:schemeClr val="bg1">
                    <a:lumMod val="95000"/>
                  </a:schemeClr>
                </a:solidFill>
                <a:latin typeface="Times New Roman" panose="02020603050405020304" pitchFamily="18" charset="0"/>
                <a:ea typeface="+mj-ea"/>
                <a:cs typeface="Times New Roman" panose="02020603050405020304" pitchFamily="18" charset="0"/>
              </a:rPr>
              <a:t>from</a:t>
            </a:r>
            <a:r>
              <a:rPr lang="tr-TR" sz="28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3200" i="1" dirty="0" err="1">
                <a:solidFill>
                  <a:schemeClr val="bg1">
                    <a:lumMod val="95000"/>
                  </a:schemeClr>
                </a:solidFill>
                <a:latin typeface="Times New Roman" panose="02020603050405020304" pitchFamily="18" charset="0"/>
                <a:ea typeface="+mj-ea"/>
                <a:cs typeface="Times New Roman" panose="02020603050405020304" pitchFamily="18" charset="0"/>
              </a:rPr>
              <a:t>Korea</a:t>
            </a:r>
            <a:endParaRPr lang="tr-TR" sz="2800" i="1" dirty="0">
              <a:solidFill>
                <a:schemeClr val="bg1">
                  <a:lumMod val="95000"/>
                </a:schemeClr>
              </a:solidFill>
              <a:latin typeface="Times New Roman" panose="02020603050405020304" pitchFamily="18" charset="0"/>
              <a:ea typeface="+mj-ea"/>
              <a:cs typeface="Times New Roman" panose="02020603050405020304" pitchFamily="18" charset="0"/>
            </a:endParaRPr>
          </a:p>
          <a:p>
            <a:pPr marL="1485900" lvl="2" indent="-571500">
              <a:buFont typeface="Arial" panose="020B0604020202020204" pitchFamily="34" charset="0"/>
              <a:buChar char="•"/>
            </a:pPr>
            <a:r>
              <a:rPr lang="en-GB" sz="2800" dirty="0">
                <a:solidFill>
                  <a:schemeClr val="bg1">
                    <a:lumMod val="95000"/>
                  </a:schemeClr>
                </a:solidFill>
                <a:latin typeface="Times New Roman" panose="02020603050405020304" pitchFamily="18" charset="0"/>
                <a:ea typeface="+mj-ea"/>
                <a:cs typeface="Times New Roman" panose="02020603050405020304" pitchFamily="18" charset="0"/>
              </a:rPr>
              <a:t>1 member from the </a:t>
            </a:r>
            <a:r>
              <a:rPr lang="en-GB" sz="3200" i="1" dirty="0">
                <a:solidFill>
                  <a:schemeClr val="bg1">
                    <a:lumMod val="95000"/>
                  </a:schemeClr>
                </a:solidFill>
                <a:latin typeface="Times New Roman" panose="02020603050405020304" pitchFamily="18" charset="0"/>
                <a:ea typeface="+mj-ea"/>
                <a:cs typeface="Times New Roman" panose="02020603050405020304" pitchFamily="18" charset="0"/>
              </a:rPr>
              <a:t>Japanese</a:t>
            </a:r>
            <a:r>
              <a:rPr lang="en-GB" sz="2800" dirty="0">
                <a:solidFill>
                  <a:schemeClr val="bg1">
                    <a:lumMod val="95000"/>
                  </a:schemeClr>
                </a:solidFill>
                <a:latin typeface="Times New Roman" panose="02020603050405020304" pitchFamily="18" charset="0"/>
                <a:ea typeface="+mj-ea"/>
                <a:cs typeface="Times New Roman" panose="02020603050405020304" pitchFamily="18" charset="0"/>
              </a:rPr>
              <a:t> society</a:t>
            </a:r>
          </a:p>
          <a:p>
            <a:pPr marL="1485900" lvl="2" indent="-571500">
              <a:buFont typeface="Arial" panose="020B0604020202020204" pitchFamily="34" charset="0"/>
              <a:buChar char="•"/>
            </a:pPr>
            <a:r>
              <a:rPr lang="en-GB" sz="2800" dirty="0">
                <a:solidFill>
                  <a:schemeClr val="bg1">
                    <a:lumMod val="95000"/>
                  </a:schemeClr>
                </a:solidFill>
                <a:latin typeface="Times New Roman" panose="02020603050405020304" pitchFamily="18" charset="0"/>
                <a:ea typeface="+mj-ea"/>
                <a:cs typeface="Times New Roman" panose="02020603050405020304" pitchFamily="18" charset="0"/>
              </a:rPr>
              <a:t>1 member from the </a:t>
            </a:r>
            <a:r>
              <a:rPr lang="en-GB" sz="3200" i="1" dirty="0">
                <a:solidFill>
                  <a:schemeClr val="bg1">
                    <a:lumMod val="95000"/>
                  </a:schemeClr>
                </a:solidFill>
                <a:latin typeface="Times New Roman" panose="02020603050405020304" pitchFamily="18" charset="0"/>
                <a:ea typeface="+mj-ea"/>
                <a:cs typeface="Times New Roman" panose="02020603050405020304" pitchFamily="18" charset="0"/>
              </a:rPr>
              <a:t>South African </a:t>
            </a:r>
            <a:r>
              <a:rPr lang="en-GB" sz="2800" dirty="0">
                <a:solidFill>
                  <a:schemeClr val="bg1">
                    <a:lumMod val="95000"/>
                  </a:schemeClr>
                </a:solidFill>
                <a:latin typeface="Times New Roman" panose="02020603050405020304" pitchFamily="18" charset="0"/>
                <a:ea typeface="+mj-ea"/>
                <a:cs typeface="Times New Roman" panose="02020603050405020304" pitchFamily="18" charset="0"/>
              </a:rPr>
              <a:t>society</a:t>
            </a:r>
          </a:p>
          <a:p>
            <a:pPr marL="1485900" lvl="2" indent="-571500">
              <a:buFont typeface="Arial" panose="020B0604020202020204" pitchFamily="34" charset="0"/>
              <a:buChar char="•"/>
            </a:pPr>
            <a:r>
              <a:rPr lang="en-GB" sz="2800" dirty="0">
                <a:solidFill>
                  <a:schemeClr val="bg1">
                    <a:lumMod val="95000"/>
                  </a:schemeClr>
                </a:solidFill>
                <a:latin typeface="Times New Roman" panose="02020603050405020304" pitchFamily="18" charset="0"/>
                <a:ea typeface="+mj-ea"/>
                <a:cs typeface="Times New Roman" panose="02020603050405020304" pitchFamily="18" charset="0"/>
              </a:rPr>
              <a:t>1 member from the </a:t>
            </a:r>
            <a:r>
              <a:rPr lang="en-GB" sz="3200" i="1" dirty="0">
                <a:solidFill>
                  <a:schemeClr val="bg1">
                    <a:lumMod val="95000"/>
                  </a:schemeClr>
                </a:solidFill>
                <a:latin typeface="Times New Roman" panose="02020603050405020304" pitchFamily="18" charset="0"/>
                <a:ea typeface="+mj-ea"/>
                <a:cs typeface="Times New Roman" panose="02020603050405020304" pitchFamily="18" charset="0"/>
              </a:rPr>
              <a:t>New Zealand </a:t>
            </a:r>
            <a:r>
              <a:rPr lang="en-GB" sz="2800" dirty="0">
                <a:solidFill>
                  <a:schemeClr val="bg1">
                    <a:lumMod val="95000"/>
                  </a:schemeClr>
                </a:solidFill>
                <a:latin typeface="Times New Roman" panose="02020603050405020304" pitchFamily="18" charset="0"/>
                <a:ea typeface="+mj-ea"/>
                <a:cs typeface="Times New Roman" panose="02020603050405020304" pitchFamily="18" charset="0"/>
              </a:rPr>
              <a:t>society</a:t>
            </a:r>
            <a:endParaRPr lang="tr-TR" sz="2800" dirty="0">
              <a:solidFill>
                <a:schemeClr val="bg1">
                  <a:lumMod val="95000"/>
                </a:schemeClr>
              </a:solidFill>
              <a:latin typeface="Times New Roman" panose="02020603050405020304" pitchFamily="18" charset="0"/>
              <a:ea typeface="+mj-ea"/>
              <a:cs typeface="Times New Roman" panose="02020603050405020304" pitchFamily="18" charset="0"/>
            </a:endParaRPr>
          </a:p>
          <a:p>
            <a:pPr marL="1485900" lvl="2" indent="-571500">
              <a:buFont typeface="Arial" panose="020B0604020202020204" pitchFamily="34" charset="0"/>
              <a:buChar char="•"/>
            </a:pPr>
            <a:r>
              <a:rPr lang="tr-TR" sz="2800" dirty="0">
                <a:solidFill>
                  <a:schemeClr val="bg1">
                    <a:lumMod val="95000"/>
                  </a:schemeClr>
                </a:solidFill>
                <a:latin typeface="Times New Roman" panose="02020603050405020304" pitchFamily="18" charset="0"/>
                <a:ea typeface="+mj-ea"/>
                <a:cs typeface="Times New Roman" panose="02020603050405020304" pitchFamily="18" charset="0"/>
              </a:rPr>
              <a:t>1 </a:t>
            </a:r>
            <a:r>
              <a:rPr lang="tr-TR" sz="2800" dirty="0" err="1">
                <a:solidFill>
                  <a:schemeClr val="bg1">
                    <a:lumMod val="95000"/>
                  </a:schemeClr>
                </a:solidFill>
                <a:latin typeface="Times New Roman" panose="02020603050405020304" pitchFamily="18" charset="0"/>
                <a:ea typeface="+mj-ea"/>
                <a:cs typeface="Times New Roman" panose="02020603050405020304" pitchFamily="18" charset="0"/>
              </a:rPr>
              <a:t>member</a:t>
            </a:r>
            <a:r>
              <a:rPr lang="tr-TR" sz="28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2800" dirty="0" err="1">
                <a:solidFill>
                  <a:schemeClr val="bg1">
                    <a:lumMod val="95000"/>
                  </a:schemeClr>
                </a:solidFill>
                <a:latin typeface="Times New Roman" panose="02020603050405020304" pitchFamily="18" charset="0"/>
                <a:ea typeface="+mj-ea"/>
                <a:cs typeface="Times New Roman" panose="02020603050405020304" pitchFamily="18" charset="0"/>
              </a:rPr>
              <a:t>from</a:t>
            </a:r>
            <a:r>
              <a:rPr lang="tr-TR" sz="28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3200" i="1" dirty="0" err="1">
                <a:solidFill>
                  <a:schemeClr val="bg1">
                    <a:lumMod val="95000"/>
                  </a:schemeClr>
                </a:solidFill>
                <a:latin typeface="Times New Roman" panose="02020603050405020304" pitchFamily="18" charset="0"/>
                <a:ea typeface="+mj-ea"/>
                <a:cs typeface="Times New Roman" panose="02020603050405020304" pitchFamily="18" charset="0"/>
              </a:rPr>
              <a:t>Australian</a:t>
            </a:r>
            <a:r>
              <a:rPr lang="tr-TR" sz="28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2800" dirty="0" err="1">
                <a:solidFill>
                  <a:schemeClr val="bg1">
                    <a:lumMod val="95000"/>
                  </a:schemeClr>
                </a:solidFill>
                <a:latin typeface="Times New Roman" panose="02020603050405020304" pitchFamily="18" charset="0"/>
                <a:ea typeface="+mj-ea"/>
                <a:cs typeface="Times New Roman" panose="02020603050405020304" pitchFamily="18" charset="0"/>
              </a:rPr>
              <a:t>Society</a:t>
            </a:r>
            <a:endParaRPr lang="en-GB" sz="2800" dirty="0">
              <a:solidFill>
                <a:schemeClr val="bg1">
                  <a:lumMod val="95000"/>
                </a:schemeClr>
              </a:solidFill>
              <a:latin typeface="Times New Roman" panose="02020603050405020304" pitchFamily="18" charset="0"/>
              <a:ea typeface="+mj-ea"/>
              <a:cs typeface="Times New Roman" panose="02020603050405020304" pitchFamily="18" charset="0"/>
            </a:endParaRPr>
          </a:p>
          <a:p>
            <a:pPr marL="1485900" lvl="2" indent="-571500">
              <a:buFont typeface="Arial" panose="020B0604020202020204" pitchFamily="34" charset="0"/>
              <a:buChar char="•"/>
            </a:pPr>
            <a:r>
              <a:rPr lang="en-GB" sz="2800" dirty="0">
                <a:solidFill>
                  <a:schemeClr val="bg1">
                    <a:lumMod val="95000"/>
                  </a:schemeClr>
                </a:solidFill>
                <a:latin typeface="Times New Roman" panose="02020603050405020304" pitchFamily="18" charset="0"/>
                <a:ea typeface="+mj-ea"/>
                <a:cs typeface="Times New Roman" panose="02020603050405020304" pitchFamily="18" charset="0"/>
              </a:rPr>
              <a:t>1 member from the </a:t>
            </a:r>
            <a:r>
              <a:rPr lang="en-GB" sz="3200" i="1" dirty="0">
                <a:solidFill>
                  <a:schemeClr val="bg1">
                    <a:lumMod val="95000"/>
                  </a:schemeClr>
                </a:solidFill>
                <a:latin typeface="Times New Roman" panose="02020603050405020304" pitchFamily="18" charset="0"/>
                <a:ea typeface="+mj-ea"/>
                <a:cs typeface="Times New Roman" panose="02020603050405020304" pitchFamily="18" charset="0"/>
              </a:rPr>
              <a:t>South American </a:t>
            </a:r>
            <a:r>
              <a:rPr lang="en-GB" sz="2800" dirty="0">
                <a:solidFill>
                  <a:schemeClr val="bg1">
                    <a:lumMod val="95000"/>
                  </a:schemeClr>
                </a:solidFill>
                <a:latin typeface="Times New Roman" panose="02020603050405020304" pitchFamily="18" charset="0"/>
                <a:ea typeface="+mj-ea"/>
                <a:cs typeface="Times New Roman" panose="02020603050405020304" pitchFamily="18" charset="0"/>
              </a:rPr>
              <a:t>society</a:t>
            </a:r>
            <a:endParaRPr lang="tr-TR" sz="2800" dirty="0">
              <a:solidFill>
                <a:schemeClr val="bg1">
                  <a:lumMod val="95000"/>
                </a:schemeClr>
              </a:solidFill>
              <a:latin typeface="Times New Roman" panose="02020603050405020304" pitchFamily="18" charset="0"/>
              <a:ea typeface="+mj-ea"/>
              <a:cs typeface="Times New Roman" panose="02020603050405020304" pitchFamily="18" charset="0"/>
            </a:endParaRPr>
          </a:p>
          <a:p>
            <a:pPr marL="1485900" lvl="2" indent="-571500">
              <a:buFont typeface="Arial" panose="020B0604020202020204" pitchFamily="34" charset="0"/>
              <a:buChar char="•"/>
            </a:pPr>
            <a:r>
              <a:rPr lang="tr-TR" sz="2800" dirty="0">
                <a:solidFill>
                  <a:schemeClr val="bg1">
                    <a:lumMod val="95000"/>
                  </a:schemeClr>
                </a:solidFill>
                <a:latin typeface="Times New Roman" panose="02020603050405020304" pitchFamily="18" charset="0"/>
                <a:ea typeface="+mj-ea"/>
                <a:cs typeface="Times New Roman" panose="02020603050405020304" pitchFamily="18" charset="0"/>
              </a:rPr>
              <a:t>1 </a:t>
            </a:r>
            <a:r>
              <a:rPr lang="tr-TR" sz="2800" dirty="0" err="1">
                <a:solidFill>
                  <a:schemeClr val="bg1">
                    <a:lumMod val="95000"/>
                  </a:schemeClr>
                </a:solidFill>
                <a:latin typeface="Times New Roman" panose="02020603050405020304" pitchFamily="18" charset="0"/>
                <a:ea typeface="+mj-ea"/>
                <a:cs typeface="Times New Roman" panose="02020603050405020304" pitchFamily="18" charset="0"/>
              </a:rPr>
              <a:t>member</a:t>
            </a:r>
            <a:r>
              <a:rPr lang="tr-TR" sz="28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2800" dirty="0" err="1">
                <a:solidFill>
                  <a:schemeClr val="bg1">
                    <a:lumMod val="95000"/>
                  </a:schemeClr>
                </a:solidFill>
                <a:latin typeface="Times New Roman" panose="02020603050405020304" pitchFamily="18" charset="0"/>
                <a:ea typeface="+mj-ea"/>
                <a:cs typeface="Times New Roman" panose="02020603050405020304" pitchFamily="18" charset="0"/>
              </a:rPr>
              <a:t>from</a:t>
            </a:r>
            <a:r>
              <a:rPr lang="tr-TR" sz="28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3200" i="1" dirty="0" err="1">
                <a:solidFill>
                  <a:schemeClr val="bg1">
                    <a:lumMod val="95000"/>
                  </a:schemeClr>
                </a:solidFill>
                <a:latin typeface="Times New Roman" panose="02020603050405020304" pitchFamily="18" charset="0"/>
                <a:ea typeface="+mj-ea"/>
                <a:cs typeface="Times New Roman" panose="02020603050405020304" pitchFamily="18" charset="0"/>
              </a:rPr>
              <a:t>Chinese</a:t>
            </a:r>
            <a:r>
              <a:rPr lang="tr-TR" sz="28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2800" dirty="0" err="1">
                <a:solidFill>
                  <a:schemeClr val="bg1">
                    <a:lumMod val="95000"/>
                  </a:schemeClr>
                </a:solidFill>
                <a:latin typeface="Times New Roman" panose="02020603050405020304" pitchFamily="18" charset="0"/>
                <a:ea typeface="+mj-ea"/>
                <a:cs typeface="Times New Roman" panose="02020603050405020304" pitchFamily="18" charset="0"/>
              </a:rPr>
              <a:t>Society</a:t>
            </a:r>
            <a:endParaRPr lang="tr-TR" sz="2800" dirty="0">
              <a:solidFill>
                <a:schemeClr val="bg1">
                  <a:lumMod val="95000"/>
                </a:schemeClr>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057581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056784" cy="1143000"/>
          </a:xfrm>
        </p:spPr>
        <p:txBody>
          <a:bodyPr>
            <a:noAutofit/>
          </a:bodyPr>
          <a:lstStyle/>
          <a:p>
            <a:r>
              <a:rPr lang="tr-TR" sz="3600" dirty="0">
                <a:solidFill>
                  <a:schemeClr val="bg1">
                    <a:lumMod val="95000"/>
                  </a:schemeClr>
                </a:solidFill>
                <a:latin typeface="Times New Roman" panose="02020603050405020304" pitchFamily="18" charset="0"/>
                <a:ea typeface="+mj-ea"/>
                <a:cs typeface="Times New Roman" panose="02020603050405020304" pitchFamily="18" charset="0"/>
              </a:rPr>
              <a:t>6) ‘</a:t>
            </a:r>
            <a:r>
              <a:rPr lang="tr-TR" sz="3600" i="1" dirty="0" err="1">
                <a:solidFill>
                  <a:schemeClr val="bg1">
                    <a:lumMod val="95000"/>
                  </a:schemeClr>
                </a:solidFill>
                <a:latin typeface="Times New Roman" panose="02020603050405020304" pitchFamily="18" charset="0"/>
                <a:ea typeface="+mj-ea"/>
                <a:cs typeface="Times New Roman" panose="02020603050405020304" pitchFamily="18" charset="0"/>
              </a:rPr>
              <a:t>Healtcare</a:t>
            </a:r>
            <a:r>
              <a:rPr lang="tr-TR" sz="3600" i="1" dirty="0">
                <a:solidFill>
                  <a:schemeClr val="bg1">
                    <a:lumMod val="95000"/>
                  </a:schemeClr>
                </a:solidFill>
                <a:latin typeface="Times New Roman" panose="02020603050405020304" pitchFamily="18" charset="0"/>
                <a:ea typeface="+mj-ea"/>
                <a:cs typeface="Times New Roman" panose="02020603050405020304" pitchFamily="18" charset="0"/>
              </a:rPr>
              <a:t> Delivery </a:t>
            </a:r>
            <a:r>
              <a:rPr lang="tr-TR" sz="3600" i="1" dirty="0" err="1">
                <a:solidFill>
                  <a:schemeClr val="bg1">
                    <a:lumMod val="95000"/>
                  </a:schemeClr>
                </a:solidFill>
                <a:latin typeface="Times New Roman" panose="02020603050405020304" pitchFamily="18" charset="0"/>
                <a:ea typeface="+mj-ea"/>
                <a:cs typeface="Times New Roman" panose="02020603050405020304" pitchFamily="18" charset="0"/>
              </a:rPr>
              <a:t>Committee</a:t>
            </a:r>
            <a:r>
              <a:rPr lang="tr-TR" sz="3600" dirty="0">
                <a:solidFill>
                  <a:schemeClr val="bg1">
                    <a:lumMod val="95000"/>
                  </a:schemeClr>
                </a:solidFill>
                <a:latin typeface="Times New Roman" panose="02020603050405020304" pitchFamily="18" charset="0"/>
                <a:ea typeface="+mj-ea"/>
                <a:cs typeface="Times New Roman" panose="02020603050405020304" pitchFamily="18" charset="0"/>
              </a:rPr>
              <a:t>’</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3" name="TextBox 2"/>
          <p:cNvSpPr txBox="1"/>
          <p:nvPr/>
        </p:nvSpPr>
        <p:spPr>
          <a:xfrm>
            <a:off x="251520" y="1845849"/>
            <a:ext cx="4053765" cy="4154984"/>
          </a:xfrm>
          <a:prstGeom prst="rect">
            <a:avLst/>
          </a:prstGeom>
          <a:noFill/>
        </p:spPr>
        <p:txBody>
          <a:bodyPr wrap="square" rtlCol="0">
            <a:spAutoFit/>
          </a:bodyPr>
          <a:lstStyle/>
          <a:p>
            <a:pPr marL="571500" indent="-571500">
              <a:buFont typeface="Arial" panose="020B0604020202020204" pitchFamily="34" charset="0"/>
              <a:buChar char="•"/>
            </a:pP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Once</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Rehab</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Committee</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a:t>
            </a:r>
          </a:p>
          <a:p>
            <a:pPr marL="571500" indent="-571500">
              <a:buFont typeface="Arial" panose="020B0604020202020204" pitchFamily="34" charset="0"/>
              <a:buChar char="•"/>
            </a:pP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Umbrella</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committee</a:t>
            </a:r>
            <a:endParaRPr lang="tr-TR" sz="4400" dirty="0">
              <a:solidFill>
                <a:schemeClr val="bg1">
                  <a:lumMod val="95000"/>
                </a:schemeClr>
              </a:solidFill>
              <a:latin typeface="Times New Roman" panose="02020603050405020304" pitchFamily="18" charset="0"/>
              <a:ea typeface="+mj-ea"/>
              <a:cs typeface="Times New Roman" panose="02020603050405020304" pitchFamily="18" charset="0"/>
            </a:endParaRPr>
          </a:p>
          <a:p>
            <a:pPr marL="571500" indent="-571500">
              <a:buFont typeface="Arial" panose="020B0604020202020204" pitchFamily="34" charset="0"/>
              <a:buChar char="•"/>
            </a:pP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All</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that</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is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out</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of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the</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OR. </a:t>
            </a:r>
          </a:p>
        </p:txBody>
      </p:sp>
      <p:pic>
        <p:nvPicPr>
          <p:cNvPr id="7" name="Resim 6">
            <a:extLst>
              <a:ext uri="{FF2B5EF4-FFF2-40B4-BE49-F238E27FC236}">
                <a16:creationId xmlns:a16="http://schemas.microsoft.com/office/drawing/2014/main" xmlns="" id="{CEA39D29-9F29-47F5-8616-9E59C0711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5084" y="1583081"/>
            <a:ext cx="4440721" cy="4680520"/>
          </a:xfrm>
          <a:prstGeom prst="rect">
            <a:avLst/>
          </a:prstGeom>
        </p:spPr>
      </p:pic>
    </p:spTree>
    <p:extLst>
      <p:ext uri="{BB962C8B-B14F-4D97-AF65-F5344CB8AC3E}">
        <p14:creationId xmlns:p14="http://schemas.microsoft.com/office/powerpoint/2010/main" val="2058206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116632"/>
            <a:ext cx="6696744" cy="1143000"/>
          </a:xfrm>
        </p:spPr>
        <p:txBody>
          <a:bodyPr>
            <a:noAutofit/>
          </a:bodyPr>
          <a:lstStyle/>
          <a:p>
            <a:pPr algn="l"/>
            <a:r>
              <a:rPr lang="tr-TR" dirty="0">
                <a:solidFill>
                  <a:srgbClr val="EEECE1"/>
                </a:solidFill>
                <a:latin typeface="Times New Roman" panose="02020603050405020304" pitchFamily="18" charset="0"/>
                <a:cs typeface="Times New Roman" panose="02020603050405020304" pitchFamily="18" charset="0"/>
              </a:rPr>
              <a:t>7) Collaboration</a:t>
            </a:r>
            <a:r>
              <a:rPr lang="tr-TR" sz="4800" dirty="0">
                <a:solidFill>
                  <a:srgbClr val="EEECE1"/>
                </a:solidFill>
                <a:latin typeface="Times New Roman" panose="02020603050405020304" pitchFamily="18" charset="0"/>
                <a:cs typeface="Times New Roman" panose="02020603050405020304" pitchFamily="18" charset="0"/>
              </a:rPr>
              <a:t> </a:t>
            </a:r>
            <a:r>
              <a:rPr lang="tr-TR" sz="4800" dirty="0" err="1">
                <a:solidFill>
                  <a:srgbClr val="EEECE1"/>
                </a:solidFill>
                <a:latin typeface="Times New Roman" panose="02020603050405020304" pitchFamily="18" charset="0"/>
                <a:cs typeface="Times New Roman" panose="02020603050405020304" pitchFamily="18" charset="0"/>
              </a:rPr>
              <a:t>with</a:t>
            </a:r>
            <a:r>
              <a:rPr lang="tr-TR" sz="4800" dirty="0">
                <a:solidFill>
                  <a:srgbClr val="EEECE1"/>
                </a:solidFill>
                <a:latin typeface="Times New Roman" panose="02020603050405020304" pitchFamily="18" charset="0"/>
                <a:cs typeface="Times New Roman" panose="02020603050405020304" pitchFamily="18" charset="0"/>
              </a:rPr>
              <a:t> JSES</a:t>
            </a:r>
            <a:endParaRPr lang="tr-TR" sz="4800" dirty="0">
              <a:solidFill>
                <a:schemeClr val="bg1">
                  <a:lumMod val="95000"/>
                </a:schemeClr>
              </a:solidFill>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3" name="TextBox 2"/>
          <p:cNvSpPr txBox="1"/>
          <p:nvPr/>
        </p:nvSpPr>
        <p:spPr>
          <a:xfrm>
            <a:off x="158195" y="1484784"/>
            <a:ext cx="8734285" cy="4832092"/>
          </a:xfrm>
          <a:prstGeom prst="rect">
            <a:avLst/>
          </a:prstGeom>
          <a:noFill/>
        </p:spPr>
        <p:txBody>
          <a:bodyPr wrap="square" rtlCol="0">
            <a:spAutoFit/>
          </a:bodyPr>
          <a:lstStyle/>
          <a:p>
            <a:pPr marL="571500" indent="-571500">
              <a:buFont typeface="Arial" panose="020B0604020202020204" pitchFamily="34" charset="0"/>
              <a:buChar char="•"/>
            </a:pP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Virtual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Congress</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abstracts</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will</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be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published</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on JSES-OA</a:t>
            </a:r>
          </a:p>
          <a:p>
            <a:pPr marL="571500" indent="-571500">
              <a:buFont typeface="Arial" panose="020B0604020202020204" pitchFamily="34" charset="0"/>
              <a:buChar char="•"/>
            </a:pP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A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special</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issue</a:t>
            </a:r>
            <a:endParaRPr lang="tr-TR" sz="4400" dirty="0">
              <a:solidFill>
                <a:schemeClr val="bg1">
                  <a:lumMod val="95000"/>
                </a:schemeClr>
              </a:solidFill>
              <a:latin typeface="Times New Roman" panose="02020603050405020304" pitchFamily="18" charset="0"/>
              <a:ea typeface="+mj-ea"/>
              <a:cs typeface="Times New Roman" panose="02020603050405020304" pitchFamily="18" charset="0"/>
            </a:endParaRPr>
          </a:p>
          <a:p>
            <a:pPr marL="571500" indent="-571500">
              <a:buFont typeface="Arial" panose="020B0604020202020204" pitchFamily="34" charset="0"/>
              <a:buChar char="•"/>
            </a:pP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Faster</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publication</a:t>
            </a:r>
            <a:endParaRPr lang="tr-TR" sz="4400" dirty="0">
              <a:solidFill>
                <a:schemeClr val="bg1">
                  <a:lumMod val="95000"/>
                </a:schemeClr>
              </a:solidFill>
              <a:latin typeface="Times New Roman" panose="02020603050405020304" pitchFamily="18" charset="0"/>
              <a:ea typeface="+mj-ea"/>
              <a:cs typeface="Times New Roman" panose="02020603050405020304" pitchFamily="18" charset="0"/>
            </a:endParaRPr>
          </a:p>
          <a:p>
            <a:pPr marL="571500" indent="-571500">
              <a:buFont typeface="Arial" panose="020B0604020202020204" pitchFamily="34" charset="0"/>
              <a:buChar char="•"/>
            </a:pPr>
            <a:endParaRPr lang="tr-TR" sz="4400" dirty="0">
              <a:solidFill>
                <a:schemeClr val="bg1">
                  <a:lumMod val="95000"/>
                </a:schemeClr>
              </a:solidFill>
              <a:latin typeface="Times New Roman" panose="02020603050405020304" pitchFamily="18" charset="0"/>
              <a:ea typeface="+mj-ea"/>
              <a:cs typeface="Times New Roman" panose="02020603050405020304" pitchFamily="18" charset="0"/>
            </a:endParaRPr>
          </a:p>
          <a:p>
            <a:pPr marL="571500" indent="-571500">
              <a:buFont typeface="Arial" panose="020B0604020202020204" pitchFamily="34" charset="0"/>
              <a:buChar char="•"/>
            </a:pPr>
            <a:endParaRPr lang="tr-TR" sz="4400" dirty="0">
              <a:solidFill>
                <a:schemeClr val="bg1">
                  <a:lumMod val="95000"/>
                </a:schemeClr>
              </a:solidFill>
              <a:latin typeface="Times New Roman" panose="02020603050405020304" pitchFamily="18" charset="0"/>
              <a:ea typeface="+mj-ea"/>
              <a:cs typeface="Times New Roman" panose="02020603050405020304" pitchFamily="18" charset="0"/>
            </a:endParaRPr>
          </a:p>
          <a:p>
            <a:endParaRPr lang="tr-TR" sz="4400" dirty="0">
              <a:solidFill>
                <a:schemeClr val="bg1">
                  <a:lumMod val="95000"/>
                </a:schemeClr>
              </a:solidFill>
              <a:latin typeface="Times New Roman" panose="02020603050405020304" pitchFamily="18" charset="0"/>
              <a:ea typeface="+mj-ea"/>
              <a:cs typeface="Times New Roman" panose="02020603050405020304" pitchFamily="18" charset="0"/>
            </a:endParaRPr>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9676" y="3207408"/>
            <a:ext cx="2594762" cy="3301467"/>
          </a:xfrm>
          <a:prstGeom prst="rect">
            <a:avLst/>
          </a:prstGeom>
        </p:spPr>
      </p:pic>
    </p:spTree>
    <p:extLst>
      <p:ext uri="{BB962C8B-B14F-4D97-AF65-F5344CB8AC3E}">
        <p14:creationId xmlns:p14="http://schemas.microsoft.com/office/powerpoint/2010/main" val="356535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Resim 13">
            <a:extLst>
              <a:ext uri="{FF2B5EF4-FFF2-40B4-BE49-F238E27FC236}">
                <a16:creationId xmlns:a16="http://schemas.microsoft.com/office/drawing/2014/main" xmlns="" id="{524D3FB7-8261-4B4A-9F42-87AB2F27535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000" b="98286" l="10000" r="90000">
                        <a14:foregroundMark x1="81429" y1="7429" x2="66571" y2="6857"/>
                        <a14:foregroundMark x1="66571" y1="6857" x2="32571" y2="37714"/>
                        <a14:foregroundMark x1="32571" y1="37714" x2="33429" y2="46286"/>
                        <a14:foregroundMark x1="55143" y1="43143" x2="41143" y2="46857"/>
                        <a14:foregroundMark x1="41143" y1="46857" x2="12857" y2="82000"/>
                        <a14:foregroundMark x1="12857" y1="82000" x2="20286" y2="94857"/>
                        <a14:foregroundMark x1="20286" y1="94857" x2="35143" y2="92286"/>
                        <a14:foregroundMark x1="35143" y1="92286" x2="66857" y2="60571"/>
                        <a14:foregroundMark x1="66857" y1="60571" x2="66286" y2="54286"/>
                        <a14:foregroundMark x1="74857" y1="2000" x2="69429" y2="4000"/>
                        <a14:foregroundMark x1="26286" y1="97429" x2="32286" y2="98286"/>
                      </a14:backgroundRemoval>
                    </a14:imgEffect>
                  </a14:imgLayer>
                </a14:imgProps>
              </a:ext>
              <a:ext uri="{28A0092B-C50C-407E-A947-70E740481C1C}">
                <a14:useLocalDpi xmlns:a14="http://schemas.microsoft.com/office/drawing/2010/main" val="0"/>
              </a:ext>
            </a:extLst>
          </a:blip>
          <a:stretch>
            <a:fillRect/>
          </a:stretch>
        </p:blipFill>
        <p:spPr>
          <a:xfrm rot="20604109" flipH="1">
            <a:off x="4436542" y="3507734"/>
            <a:ext cx="1133670" cy="1242984"/>
          </a:xfrm>
          <a:prstGeom prst="rect">
            <a:avLst/>
          </a:prstGeom>
        </p:spPr>
      </p:pic>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3" name="TextBox 2"/>
          <p:cNvSpPr txBox="1"/>
          <p:nvPr/>
        </p:nvSpPr>
        <p:spPr>
          <a:xfrm>
            <a:off x="158196" y="1484784"/>
            <a:ext cx="5277900" cy="3231654"/>
          </a:xfrm>
          <a:prstGeom prst="rect">
            <a:avLst/>
          </a:prstGeom>
          <a:noFill/>
        </p:spPr>
        <p:txBody>
          <a:bodyPr wrap="square" rtlCol="0">
            <a:spAutoFit/>
          </a:bodyPr>
          <a:lstStyle/>
          <a:p>
            <a:pPr marL="428625" indent="-428625" defTabSz="685800">
              <a:buFont typeface="Arial" panose="020B0604020202020204" pitchFamily="34" charset="0"/>
              <a:buChar char="•"/>
            </a:pPr>
            <a:r>
              <a:rPr lang="tr-TR" sz="4400" i="1" dirty="0" err="1">
                <a:solidFill>
                  <a:srgbClr val="EEECE1"/>
                </a:solidFill>
                <a:latin typeface="Times New Roman" panose="02020603050405020304" pitchFamily="18" charset="0"/>
                <a:cs typeface="Times New Roman" panose="02020603050405020304" pitchFamily="18" charset="0"/>
              </a:rPr>
              <a:t>Website</a:t>
            </a:r>
            <a:r>
              <a:rPr lang="tr-TR" sz="4400" i="1" dirty="0">
                <a:solidFill>
                  <a:srgbClr val="EEECE1"/>
                </a:solidFill>
                <a:latin typeface="Times New Roman" panose="02020603050405020304" pitchFamily="18" charset="0"/>
                <a:cs typeface="Times New Roman" panose="02020603050405020304" pitchFamily="18" charset="0"/>
              </a:rPr>
              <a:t> </a:t>
            </a:r>
            <a:r>
              <a:rPr lang="tr-TR" sz="4400" i="1" dirty="0" err="1">
                <a:solidFill>
                  <a:srgbClr val="EEECE1"/>
                </a:solidFill>
                <a:latin typeface="Times New Roman" panose="02020603050405020304" pitchFamily="18" charset="0"/>
                <a:cs typeface="Times New Roman" panose="02020603050405020304" pitchFamily="18" charset="0"/>
              </a:rPr>
              <a:t>committe</a:t>
            </a:r>
            <a:r>
              <a:rPr lang="tr-TR" sz="4400" dirty="0">
                <a:solidFill>
                  <a:srgbClr val="EEECE1"/>
                </a:solidFill>
                <a:latin typeface="Times New Roman" panose="02020603050405020304" pitchFamily="18" charset="0"/>
                <a:cs typeface="Times New Roman" panose="02020603050405020304" pitchFamily="18" charset="0"/>
              </a:rPr>
              <a:t>: </a:t>
            </a:r>
          </a:p>
          <a:p>
            <a:pPr marL="885825" lvl="1" indent="-428625" defTabSz="685800">
              <a:buFont typeface="Arial" panose="020B0604020202020204" pitchFamily="34" charset="0"/>
              <a:buChar char="•"/>
            </a:pPr>
            <a:r>
              <a:rPr lang="tr-TR" sz="4000" dirty="0" err="1">
                <a:solidFill>
                  <a:srgbClr val="EEECE1"/>
                </a:solidFill>
                <a:latin typeface="Times New Roman" panose="02020603050405020304" pitchFamily="18" charset="0"/>
                <a:cs typeface="Times New Roman" panose="02020603050405020304" pitchFamily="18" charset="0"/>
              </a:rPr>
              <a:t>Establisment</a:t>
            </a:r>
            <a:r>
              <a:rPr lang="tr-TR" sz="4000" dirty="0">
                <a:solidFill>
                  <a:srgbClr val="EEECE1"/>
                </a:solidFill>
                <a:latin typeface="Times New Roman" panose="02020603050405020304" pitchFamily="18" charset="0"/>
                <a:cs typeface="Times New Roman" panose="02020603050405020304" pitchFamily="18" charset="0"/>
              </a:rPr>
              <a:t> of </a:t>
            </a:r>
            <a:r>
              <a:rPr lang="tr-TR" sz="4000" dirty="0" err="1">
                <a:solidFill>
                  <a:srgbClr val="EEECE1"/>
                </a:solidFill>
                <a:latin typeface="Times New Roman" panose="02020603050405020304" pitchFamily="18" charset="0"/>
                <a:cs typeface="Times New Roman" panose="02020603050405020304" pitchFamily="18" charset="0"/>
              </a:rPr>
              <a:t>the</a:t>
            </a:r>
            <a:r>
              <a:rPr lang="tr-TR" sz="4000" dirty="0">
                <a:solidFill>
                  <a:srgbClr val="EEECE1"/>
                </a:solidFill>
                <a:latin typeface="Times New Roman" panose="02020603050405020304" pitchFamily="18" charset="0"/>
                <a:cs typeface="Times New Roman" panose="02020603050405020304" pitchFamily="18" charset="0"/>
              </a:rPr>
              <a:t> </a:t>
            </a:r>
            <a:r>
              <a:rPr lang="tr-TR" sz="4000" dirty="0" err="1">
                <a:solidFill>
                  <a:srgbClr val="EEECE1"/>
                </a:solidFill>
                <a:latin typeface="Times New Roman" panose="02020603050405020304" pitchFamily="18" charset="0"/>
                <a:cs typeface="Times New Roman" panose="02020603050405020304" pitchFamily="18" charset="0"/>
              </a:rPr>
              <a:t>direct</a:t>
            </a:r>
            <a:r>
              <a:rPr lang="tr-TR" sz="4000" dirty="0">
                <a:solidFill>
                  <a:srgbClr val="EEECE1"/>
                </a:solidFill>
                <a:latin typeface="Times New Roman" panose="02020603050405020304" pitchFamily="18" charset="0"/>
                <a:cs typeface="Times New Roman" panose="02020603050405020304" pitchFamily="18" charset="0"/>
              </a:rPr>
              <a:t> link </a:t>
            </a:r>
            <a:r>
              <a:rPr lang="tr-TR" sz="4000" dirty="0" err="1">
                <a:solidFill>
                  <a:srgbClr val="EEECE1"/>
                </a:solidFill>
                <a:latin typeface="Times New Roman" panose="02020603050405020304" pitchFamily="18" charset="0"/>
                <a:cs typeface="Times New Roman" panose="02020603050405020304" pitchFamily="18" charset="0"/>
              </a:rPr>
              <a:t>between</a:t>
            </a:r>
            <a:r>
              <a:rPr lang="tr-TR" sz="4000" dirty="0">
                <a:solidFill>
                  <a:srgbClr val="EEECE1"/>
                </a:solidFill>
                <a:latin typeface="Times New Roman" panose="02020603050405020304" pitchFamily="18" charset="0"/>
                <a:cs typeface="Times New Roman" panose="02020603050405020304" pitchFamily="18" charset="0"/>
              </a:rPr>
              <a:t>:</a:t>
            </a:r>
          </a:p>
          <a:p>
            <a:pPr marL="771525" lvl="1" indent="-428625" defTabSz="685800">
              <a:buFont typeface="Arial" panose="020B0604020202020204" pitchFamily="34" charset="0"/>
              <a:buChar char="•"/>
            </a:pPr>
            <a:r>
              <a:rPr lang="tr-TR" sz="4000" dirty="0">
                <a:solidFill>
                  <a:srgbClr val="EEECE1"/>
                </a:solidFill>
                <a:latin typeface="Times New Roman" panose="02020603050405020304" pitchFamily="18" charset="0"/>
                <a:cs typeface="Times New Roman" panose="02020603050405020304" pitchFamily="18" charset="0"/>
              </a:rPr>
              <a:t>‘secec-essse.org’ ‘jshoulderelbow.org’</a:t>
            </a:r>
          </a:p>
        </p:txBody>
      </p:sp>
      <p:pic>
        <p:nvPicPr>
          <p:cNvPr id="6" name="Resim 5" descr="ekran görüntüsü içeren bir resim&#10;&#10;Açıklama otomatik olarak oluşturuldu">
            <a:extLst>
              <a:ext uri="{FF2B5EF4-FFF2-40B4-BE49-F238E27FC236}">
                <a16:creationId xmlns:a16="http://schemas.microsoft.com/office/drawing/2014/main" xmlns="" id="{670B1F50-E19F-432D-BE6A-B1EDE91628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8544" y="3040911"/>
            <a:ext cx="2802657" cy="3700457"/>
          </a:xfrm>
          <a:prstGeom prst="rect">
            <a:avLst/>
          </a:prstGeom>
        </p:spPr>
      </p:pic>
      <p:sp>
        <p:nvSpPr>
          <p:cNvPr id="10" name="Title 1">
            <a:extLst>
              <a:ext uri="{FF2B5EF4-FFF2-40B4-BE49-F238E27FC236}">
                <a16:creationId xmlns:a16="http://schemas.microsoft.com/office/drawing/2014/main" xmlns="" id="{A17E274E-71DD-4DBF-B2FC-502220BA06BF}"/>
              </a:ext>
            </a:extLst>
          </p:cNvPr>
          <p:cNvSpPr>
            <a:spLocks noGrp="1"/>
          </p:cNvSpPr>
          <p:nvPr>
            <p:ph type="title"/>
          </p:nvPr>
        </p:nvSpPr>
        <p:spPr>
          <a:xfrm>
            <a:off x="1619672" y="116632"/>
            <a:ext cx="6696744" cy="1143000"/>
          </a:xfrm>
        </p:spPr>
        <p:txBody>
          <a:bodyPr>
            <a:noAutofit/>
          </a:bodyPr>
          <a:lstStyle/>
          <a:p>
            <a:pPr algn="l"/>
            <a:r>
              <a:rPr lang="tr-TR" dirty="0">
                <a:solidFill>
                  <a:srgbClr val="EEECE1"/>
                </a:solidFill>
                <a:latin typeface="Times New Roman" panose="02020603050405020304" pitchFamily="18" charset="0"/>
                <a:cs typeface="Times New Roman" panose="02020603050405020304" pitchFamily="18" charset="0"/>
              </a:rPr>
              <a:t>7) Collaboration</a:t>
            </a:r>
            <a:r>
              <a:rPr lang="tr-TR" sz="4800" dirty="0">
                <a:solidFill>
                  <a:srgbClr val="EEECE1"/>
                </a:solidFill>
                <a:latin typeface="Times New Roman" panose="02020603050405020304" pitchFamily="18" charset="0"/>
                <a:cs typeface="Times New Roman" panose="02020603050405020304" pitchFamily="18" charset="0"/>
              </a:rPr>
              <a:t> </a:t>
            </a:r>
            <a:r>
              <a:rPr lang="tr-TR" sz="4800" dirty="0" err="1">
                <a:solidFill>
                  <a:srgbClr val="EEECE1"/>
                </a:solidFill>
                <a:latin typeface="Times New Roman" panose="02020603050405020304" pitchFamily="18" charset="0"/>
                <a:cs typeface="Times New Roman" panose="02020603050405020304" pitchFamily="18" charset="0"/>
              </a:rPr>
              <a:t>with</a:t>
            </a:r>
            <a:r>
              <a:rPr lang="tr-TR" sz="4800" dirty="0">
                <a:solidFill>
                  <a:srgbClr val="EEECE1"/>
                </a:solidFill>
                <a:latin typeface="Times New Roman" panose="02020603050405020304" pitchFamily="18" charset="0"/>
                <a:cs typeface="Times New Roman" panose="02020603050405020304" pitchFamily="18" charset="0"/>
              </a:rPr>
              <a:t> JSES</a:t>
            </a:r>
            <a:endParaRPr lang="tr-TR" sz="4800" dirty="0">
              <a:solidFill>
                <a:schemeClr val="bg1">
                  <a:lumMod val="9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7741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6696744" cy="1143000"/>
          </a:xfrm>
        </p:spPr>
        <p:txBody>
          <a:bodyPr>
            <a:normAutofit/>
          </a:bodyPr>
          <a:lstStyle/>
          <a:p>
            <a:pPr algn="l"/>
            <a:r>
              <a:rPr lang="tr-TR" sz="4400" dirty="0">
                <a:solidFill>
                  <a:srgbClr val="EEECE1"/>
                </a:solidFill>
                <a:latin typeface="Times New Roman" panose="02020603050405020304" pitchFamily="18" charset="0"/>
                <a:cs typeface="Times New Roman" panose="02020603050405020304" pitchFamily="18" charset="0"/>
              </a:rPr>
              <a:t>7) Collaboration </a:t>
            </a:r>
            <a:r>
              <a:rPr lang="tr-TR" sz="4400" dirty="0" err="1">
                <a:solidFill>
                  <a:srgbClr val="EEECE1"/>
                </a:solidFill>
                <a:latin typeface="Times New Roman" panose="02020603050405020304" pitchFamily="18" charset="0"/>
                <a:cs typeface="Times New Roman" panose="02020603050405020304" pitchFamily="18" charset="0"/>
              </a:rPr>
              <a:t>with</a:t>
            </a:r>
            <a:r>
              <a:rPr lang="tr-TR" sz="4400" dirty="0">
                <a:solidFill>
                  <a:srgbClr val="EEECE1"/>
                </a:solidFill>
                <a:latin typeface="Times New Roman" panose="02020603050405020304" pitchFamily="18" charset="0"/>
                <a:cs typeface="Times New Roman" panose="02020603050405020304" pitchFamily="18" charset="0"/>
              </a:rPr>
              <a:t> JSES</a:t>
            </a:r>
            <a:endParaRPr lang="tr-TR" sz="5400" dirty="0">
              <a:solidFill>
                <a:schemeClr val="bg1">
                  <a:lumMod val="95000"/>
                </a:schemeClr>
              </a:solidFill>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3" name="TextBox 2"/>
          <p:cNvSpPr txBox="1"/>
          <p:nvPr/>
        </p:nvSpPr>
        <p:spPr>
          <a:xfrm>
            <a:off x="158195" y="1484784"/>
            <a:ext cx="5997981" cy="2862322"/>
          </a:xfrm>
          <a:prstGeom prst="rect">
            <a:avLst/>
          </a:prstGeom>
          <a:noFill/>
        </p:spPr>
        <p:txBody>
          <a:bodyPr wrap="square" rtlCol="0">
            <a:spAutoFit/>
          </a:bodyPr>
          <a:lstStyle/>
          <a:p>
            <a:pPr marL="428625" indent="-428625" defTabSz="685800">
              <a:buFont typeface="Arial" panose="020B0604020202020204" pitchFamily="34" charset="0"/>
              <a:buChar char="•"/>
            </a:pPr>
            <a:r>
              <a:rPr lang="tr-TR" sz="3600" i="1" u="sng" dirty="0">
                <a:solidFill>
                  <a:srgbClr val="EEECE1"/>
                </a:solidFill>
                <a:latin typeface="Times New Roman" panose="02020603050405020304" pitchFamily="18" charset="0"/>
                <a:cs typeface="Times New Roman" panose="02020603050405020304" pitchFamily="18" charset="0"/>
              </a:rPr>
              <a:t>No </a:t>
            </a:r>
            <a:r>
              <a:rPr lang="tr-TR" sz="3600" i="1" u="sng" dirty="0" err="1">
                <a:solidFill>
                  <a:srgbClr val="EEECE1"/>
                </a:solidFill>
                <a:latin typeface="Times New Roman" panose="02020603050405020304" pitchFamily="18" charset="0"/>
                <a:cs typeface="Times New Roman" panose="02020603050405020304" pitchFamily="18" charset="0"/>
              </a:rPr>
              <a:t>more</a:t>
            </a:r>
            <a:r>
              <a:rPr lang="tr-TR" sz="3600" i="1" u="sng" dirty="0">
                <a:solidFill>
                  <a:srgbClr val="EEECE1"/>
                </a:solidFill>
                <a:latin typeface="Times New Roman" panose="02020603050405020304" pitchFamily="18" charset="0"/>
                <a:cs typeface="Times New Roman" panose="02020603050405020304" pitchFamily="18" charset="0"/>
              </a:rPr>
              <a:t> </a:t>
            </a:r>
            <a:r>
              <a:rPr lang="tr-TR" sz="3600" i="1" u="sng" dirty="0" err="1">
                <a:solidFill>
                  <a:srgbClr val="EEECE1"/>
                </a:solidFill>
                <a:latin typeface="Times New Roman" panose="02020603050405020304" pitchFamily="18" charset="0"/>
                <a:cs typeface="Times New Roman" panose="02020603050405020304" pitchFamily="18" charset="0"/>
              </a:rPr>
              <a:t>trees</a:t>
            </a:r>
            <a:r>
              <a:rPr lang="tr-TR" sz="3600" i="1" u="sng" dirty="0">
                <a:solidFill>
                  <a:srgbClr val="EEECE1"/>
                </a:solidFill>
                <a:latin typeface="Times New Roman" panose="02020603050405020304" pitchFamily="18" charset="0"/>
                <a:cs typeface="Times New Roman" panose="02020603050405020304" pitchFamily="18" charset="0"/>
              </a:rPr>
              <a:t> </a:t>
            </a:r>
            <a:r>
              <a:rPr lang="tr-TR" sz="3600" i="1" u="sng" dirty="0" err="1">
                <a:solidFill>
                  <a:srgbClr val="EEECE1"/>
                </a:solidFill>
                <a:latin typeface="Times New Roman" panose="02020603050405020304" pitchFamily="18" charset="0"/>
                <a:cs typeface="Times New Roman" panose="02020603050405020304" pitchFamily="18" charset="0"/>
              </a:rPr>
              <a:t>to</a:t>
            </a:r>
            <a:r>
              <a:rPr lang="tr-TR" sz="3600" i="1" u="sng" dirty="0">
                <a:solidFill>
                  <a:srgbClr val="EEECE1"/>
                </a:solidFill>
                <a:latin typeface="Times New Roman" panose="02020603050405020304" pitchFamily="18" charset="0"/>
                <a:cs typeface="Times New Roman" panose="02020603050405020304" pitchFamily="18" charset="0"/>
              </a:rPr>
              <a:t> </a:t>
            </a:r>
            <a:r>
              <a:rPr lang="tr-TR" sz="3600" i="1" u="sng" dirty="0" err="1">
                <a:solidFill>
                  <a:srgbClr val="EEECE1"/>
                </a:solidFill>
                <a:latin typeface="Times New Roman" panose="02020603050405020304" pitchFamily="18" charset="0"/>
                <a:cs typeface="Times New Roman" panose="02020603050405020304" pitchFamily="18" charset="0"/>
              </a:rPr>
              <a:t>waste</a:t>
            </a:r>
            <a:r>
              <a:rPr lang="tr-TR" sz="3600" i="1" u="sng" dirty="0">
                <a:solidFill>
                  <a:srgbClr val="EEECE1"/>
                </a:solidFill>
                <a:latin typeface="Times New Roman" panose="02020603050405020304" pitchFamily="18" charset="0"/>
                <a:cs typeface="Times New Roman" panose="02020603050405020304" pitchFamily="18" charset="0"/>
              </a:rPr>
              <a:t> </a:t>
            </a:r>
            <a:r>
              <a:rPr lang="tr-TR" sz="3600" i="1" u="sng" dirty="0" err="1">
                <a:solidFill>
                  <a:srgbClr val="EEECE1"/>
                </a:solidFill>
                <a:latin typeface="Times New Roman" panose="02020603050405020304" pitchFamily="18" charset="0"/>
                <a:cs typeface="Times New Roman" panose="02020603050405020304" pitchFamily="18" charset="0"/>
              </a:rPr>
              <a:t>for</a:t>
            </a:r>
            <a:r>
              <a:rPr lang="tr-TR" sz="3600" i="1" u="sng" dirty="0">
                <a:solidFill>
                  <a:srgbClr val="EEECE1"/>
                </a:solidFill>
                <a:latin typeface="Times New Roman" panose="02020603050405020304" pitchFamily="18" charset="0"/>
                <a:cs typeface="Times New Roman" panose="02020603050405020304" pitchFamily="18" charset="0"/>
              </a:rPr>
              <a:t> SECEC</a:t>
            </a:r>
          </a:p>
          <a:p>
            <a:pPr marL="428625" indent="-428625" defTabSz="685800">
              <a:buFont typeface="Arial" panose="020B0604020202020204" pitchFamily="34" charset="0"/>
              <a:buChar char="•"/>
            </a:pPr>
            <a:r>
              <a:rPr lang="tr-TR" sz="3600" dirty="0" err="1">
                <a:solidFill>
                  <a:srgbClr val="EEECE1"/>
                </a:solidFill>
                <a:latin typeface="Times New Roman" panose="02020603050405020304" pitchFamily="18" charset="0"/>
                <a:cs typeface="Times New Roman" panose="02020603050405020304" pitchFamily="18" charset="0"/>
              </a:rPr>
              <a:t>Instead</a:t>
            </a:r>
            <a:r>
              <a:rPr lang="tr-TR" sz="3600" dirty="0">
                <a:solidFill>
                  <a:srgbClr val="EEECE1"/>
                </a:solidFill>
                <a:latin typeface="Times New Roman" panose="02020603050405020304" pitchFamily="18" charset="0"/>
                <a:cs typeface="Times New Roman" panose="02020603050405020304" pitchFamily="18" charset="0"/>
              </a:rPr>
              <a:t>, NEW JOURNAL!</a:t>
            </a:r>
          </a:p>
          <a:p>
            <a:pPr marL="428625" indent="-428625" defTabSz="685800">
              <a:buFont typeface="Arial" panose="020B0604020202020204" pitchFamily="34" charset="0"/>
              <a:buChar char="•"/>
            </a:pPr>
            <a:r>
              <a:rPr lang="tr-TR" sz="3600" dirty="0" err="1">
                <a:solidFill>
                  <a:srgbClr val="EEECE1"/>
                </a:solidFill>
                <a:latin typeface="Times New Roman" panose="02020603050405020304" pitchFamily="18" charset="0"/>
                <a:cs typeface="Times New Roman" panose="02020603050405020304" pitchFamily="18" charset="0"/>
              </a:rPr>
              <a:t>Free</a:t>
            </a:r>
            <a:r>
              <a:rPr lang="tr-TR" sz="3600" dirty="0">
                <a:solidFill>
                  <a:srgbClr val="EEECE1"/>
                </a:solidFill>
                <a:latin typeface="Times New Roman" panose="02020603050405020304" pitchFamily="18" charset="0"/>
                <a:cs typeface="Times New Roman" panose="02020603050405020304" pitchFamily="18" charset="0"/>
              </a:rPr>
              <a:t> Access </a:t>
            </a:r>
            <a:r>
              <a:rPr lang="tr-TR" sz="3600" dirty="0" err="1">
                <a:solidFill>
                  <a:srgbClr val="EEECE1"/>
                </a:solidFill>
                <a:latin typeface="Times New Roman" panose="02020603050405020304" pitchFamily="18" charset="0"/>
                <a:cs typeface="Times New Roman" panose="02020603050405020304" pitchFamily="18" charset="0"/>
              </a:rPr>
              <a:t>to</a:t>
            </a:r>
            <a:r>
              <a:rPr lang="tr-TR" sz="3600" dirty="0">
                <a:solidFill>
                  <a:srgbClr val="EEECE1"/>
                </a:solidFill>
                <a:latin typeface="Times New Roman" panose="02020603050405020304" pitchFamily="18" charset="0"/>
                <a:cs typeface="Times New Roman" panose="02020603050405020304" pitchFamily="18" charset="0"/>
              </a:rPr>
              <a:t> «</a:t>
            </a:r>
            <a:r>
              <a:rPr lang="tr-TR" sz="3600" dirty="0" err="1">
                <a:solidFill>
                  <a:srgbClr val="EEECE1"/>
                </a:solidFill>
                <a:latin typeface="Times New Roman" panose="02020603050405020304" pitchFamily="18" charset="0"/>
                <a:cs typeface="Times New Roman" panose="02020603050405020304" pitchFamily="18" charset="0"/>
              </a:rPr>
              <a:t>Seminars</a:t>
            </a:r>
            <a:r>
              <a:rPr lang="tr-TR" sz="3600" dirty="0">
                <a:solidFill>
                  <a:srgbClr val="EEECE1"/>
                </a:solidFill>
                <a:latin typeface="Times New Roman" panose="02020603050405020304" pitchFamily="18" charset="0"/>
                <a:cs typeface="Times New Roman" panose="02020603050405020304" pitchFamily="18" charset="0"/>
              </a:rPr>
              <a:t> in </a:t>
            </a:r>
            <a:r>
              <a:rPr lang="tr-TR" sz="3600" dirty="0" err="1">
                <a:solidFill>
                  <a:srgbClr val="EEECE1"/>
                </a:solidFill>
                <a:latin typeface="Times New Roman" panose="02020603050405020304" pitchFamily="18" charset="0"/>
                <a:cs typeface="Times New Roman" panose="02020603050405020304" pitchFamily="18" charset="0"/>
              </a:rPr>
              <a:t>Arthroplasty</a:t>
            </a:r>
            <a:r>
              <a:rPr lang="tr-TR" sz="3600" dirty="0">
                <a:solidFill>
                  <a:srgbClr val="EEECE1"/>
                </a:solidFill>
                <a:latin typeface="Times New Roman" panose="02020603050405020304" pitchFamily="18" charset="0"/>
                <a:cs typeface="Times New Roman" panose="02020603050405020304" pitchFamily="18" charset="0"/>
              </a:rPr>
              <a:t> </a:t>
            </a:r>
            <a:r>
              <a:rPr lang="tr-TR" sz="3600" dirty="0" err="1">
                <a:solidFill>
                  <a:srgbClr val="EEECE1"/>
                </a:solidFill>
                <a:latin typeface="Times New Roman" panose="02020603050405020304" pitchFamily="18" charset="0"/>
                <a:cs typeface="Times New Roman" panose="02020603050405020304" pitchFamily="18" charset="0"/>
              </a:rPr>
              <a:t>by</a:t>
            </a:r>
            <a:r>
              <a:rPr lang="tr-TR" sz="3600" dirty="0">
                <a:solidFill>
                  <a:srgbClr val="EEECE1"/>
                </a:solidFill>
                <a:latin typeface="Times New Roman" panose="02020603050405020304" pitchFamily="18" charset="0"/>
                <a:cs typeface="Times New Roman" panose="02020603050405020304" pitchFamily="18" charset="0"/>
              </a:rPr>
              <a:t> JSES»</a:t>
            </a:r>
          </a:p>
        </p:txBody>
      </p:sp>
      <p:pic>
        <p:nvPicPr>
          <p:cNvPr id="6" name="Resim 5" descr="ekran görüntüsü içeren bir resim&#10;&#10;Açıklama otomatik olarak oluşturuldu">
            <a:extLst>
              <a:ext uri="{FF2B5EF4-FFF2-40B4-BE49-F238E27FC236}">
                <a16:creationId xmlns:a16="http://schemas.microsoft.com/office/drawing/2014/main" xmlns="" id="{670B1F50-E19F-432D-BE6A-B1EDE91628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15" y="4051125"/>
            <a:ext cx="2037540" cy="2690243"/>
          </a:xfrm>
          <a:prstGeom prst="rect">
            <a:avLst/>
          </a:prstGeom>
        </p:spPr>
      </p:pic>
      <p:pic>
        <p:nvPicPr>
          <p:cNvPr id="12" name="Resim 11" descr="taş, oturma, pasta, yiyecek içeren bir resim&#10;&#10;Açıklama otomatik olarak oluşturuldu">
            <a:extLst>
              <a:ext uri="{FF2B5EF4-FFF2-40B4-BE49-F238E27FC236}">
                <a16:creationId xmlns:a16="http://schemas.microsoft.com/office/drawing/2014/main" xmlns="" id="{268530BD-032D-445C-B9E0-FDC85AF8B6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7935" y="4707449"/>
            <a:ext cx="3175190" cy="2105927"/>
          </a:xfrm>
          <a:prstGeom prst="rect">
            <a:avLst/>
          </a:prstGeom>
        </p:spPr>
      </p:pic>
      <p:pic>
        <p:nvPicPr>
          <p:cNvPr id="10" name="Resim 9">
            <a:extLst>
              <a:ext uri="{FF2B5EF4-FFF2-40B4-BE49-F238E27FC236}">
                <a16:creationId xmlns:a16="http://schemas.microsoft.com/office/drawing/2014/main" xmlns="" id="{FF5E3BB0-45B5-4B8A-85B6-11C04B1DBF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936" y="5189344"/>
            <a:ext cx="3635896" cy="799792"/>
          </a:xfrm>
          <a:prstGeom prst="rect">
            <a:avLst/>
          </a:prstGeom>
        </p:spPr>
      </p:pic>
      <p:pic>
        <p:nvPicPr>
          <p:cNvPr id="8" name="Resim 7" descr="ekran görüntüsü, park etmiş, mavi içeren bir resim&#10;&#10;Açıklama otomatik olarak oluşturuldu">
            <a:extLst>
              <a:ext uri="{FF2B5EF4-FFF2-40B4-BE49-F238E27FC236}">
                <a16:creationId xmlns:a16="http://schemas.microsoft.com/office/drawing/2014/main" xmlns="" id="{7ABF26A1-62BA-47FA-8B0B-81A2D2A020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8264" y="1373240"/>
            <a:ext cx="2037541" cy="2631824"/>
          </a:xfrm>
          <a:prstGeom prst="rect">
            <a:avLst/>
          </a:prstGeom>
        </p:spPr>
      </p:pic>
    </p:spTree>
    <p:extLst>
      <p:ext uri="{BB962C8B-B14F-4D97-AF65-F5344CB8AC3E}">
        <p14:creationId xmlns:p14="http://schemas.microsoft.com/office/powerpoint/2010/main" val="3919215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3851" y="72641"/>
            <a:ext cx="7510149" cy="1143000"/>
          </a:xfrm>
        </p:spPr>
        <p:txBody>
          <a:bodyPr>
            <a:normAutofit fontScale="90000"/>
          </a:bodyPr>
          <a:lstStyle/>
          <a:p>
            <a:pPr algn="l"/>
            <a:r>
              <a:rPr lang="tr-TR" sz="4800" dirty="0">
                <a:solidFill>
                  <a:srgbClr val="EEECE1"/>
                </a:solidFill>
                <a:latin typeface="Times New Roman" panose="02020603050405020304" pitchFamily="18" charset="0"/>
                <a:cs typeface="Times New Roman" panose="02020603050405020304" pitchFamily="18" charset="0"/>
              </a:rPr>
              <a:t>8) </a:t>
            </a:r>
            <a:r>
              <a:rPr lang="tr-TR" sz="4800" dirty="0" err="1">
                <a:solidFill>
                  <a:srgbClr val="EEECE1"/>
                </a:solidFill>
                <a:latin typeface="Times New Roman" panose="02020603050405020304" pitchFamily="18" charset="0"/>
                <a:cs typeface="Times New Roman" panose="02020603050405020304" pitchFamily="18" charset="0"/>
              </a:rPr>
              <a:t>Junior</a:t>
            </a:r>
            <a:r>
              <a:rPr lang="tr-TR" sz="4800" dirty="0">
                <a:solidFill>
                  <a:srgbClr val="EEECE1"/>
                </a:solidFill>
                <a:latin typeface="Times New Roman" panose="02020603050405020304" pitchFamily="18" charset="0"/>
                <a:cs typeface="Times New Roman" panose="02020603050405020304" pitchFamily="18" charset="0"/>
              </a:rPr>
              <a:t> </a:t>
            </a:r>
            <a:r>
              <a:rPr lang="tr-TR" sz="4800" dirty="0" err="1">
                <a:solidFill>
                  <a:srgbClr val="EEECE1"/>
                </a:solidFill>
                <a:latin typeface="Times New Roman" panose="02020603050405020304" pitchFamily="18" charset="0"/>
                <a:cs typeface="Times New Roman" panose="02020603050405020304" pitchFamily="18" charset="0"/>
              </a:rPr>
              <a:t>Members</a:t>
            </a:r>
            <a:r>
              <a:rPr lang="tr-TR" sz="4800" dirty="0">
                <a:solidFill>
                  <a:srgbClr val="EEECE1"/>
                </a:solidFill>
                <a:latin typeface="Times New Roman" panose="02020603050405020304" pitchFamily="18" charset="0"/>
                <a:cs typeface="Times New Roman" panose="02020603050405020304" pitchFamily="18" charset="0"/>
              </a:rPr>
              <a:t> </a:t>
            </a:r>
            <a:r>
              <a:rPr lang="tr-TR" sz="4800" dirty="0" err="1">
                <a:solidFill>
                  <a:srgbClr val="EEECE1"/>
                </a:solidFill>
                <a:latin typeface="Times New Roman" panose="02020603050405020304" pitchFamily="18" charset="0"/>
                <a:cs typeface="Times New Roman" panose="02020603050405020304" pitchFamily="18" charset="0"/>
              </a:rPr>
              <a:t>Committee</a:t>
            </a:r>
            <a:endParaRPr lang="tr-TR" sz="4800" dirty="0">
              <a:solidFill>
                <a:schemeClr val="bg1">
                  <a:lumMod val="95000"/>
                </a:schemeClr>
              </a:solidFill>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8" name="TextBox 6">
            <a:extLst>
              <a:ext uri="{FF2B5EF4-FFF2-40B4-BE49-F238E27FC236}">
                <a16:creationId xmlns:a16="http://schemas.microsoft.com/office/drawing/2014/main" xmlns="" id="{49AA6923-7769-4121-9DF8-F90F75A65090}"/>
              </a:ext>
            </a:extLst>
          </p:cNvPr>
          <p:cNvSpPr txBox="1"/>
          <p:nvPr/>
        </p:nvSpPr>
        <p:spPr>
          <a:xfrm>
            <a:off x="323528" y="1536174"/>
            <a:ext cx="8352928" cy="4154984"/>
          </a:xfrm>
          <a:prstGeom prst="rect">
            <a:avLst/>
          </a:prstGeom>
          <a:noFill/>
        </p:spPr>
        <p:txBody>
          <a:bodyPr wrap="square" rtlCol="0">
            <a:spAutoFit/>
          </a:bodyPr>
          <a:lstStyle/>
          <a:p>
            <a:pPr marL="885825" lvl="1" indent="-428625">
              <a:buFont typeface="Arial" panose="020B0604020202020204" pitchFamily="34" charset="0"/>
              <a:buChar char="•"/>
            </a:pPr>
            <a:r>
              <a:rPr lang="tr-TR" sz="4400" dirty="0">
                <a:solidFill>
                  <a:srgbClr val="EEECE1"/>
                </a:solidFill>
                <a:latin typeface="Times New Roman" panose="02020603050405020304" pitchFamily="18" charset="0"/>
                <a:cs typeface="Times New Roman" panose="02020603050405020304" pitchFamily="18" charset="0"/>
              </a:rPr>
              <a:t>New </a:t>
            </a:r>
            <a:r>
              <a:rPr lang="tr-TR" sz="4400" dirty="0" err="1">
                <a:solidFill>
                  <a:srgbClr val="EEECE1"/>
                </a:solidFill>
                <a:latin typeface="Times New Roman" panose="02020603050405020304" pitchFamily="18" charset="0"/>
                <a:cs typeface="Times New Roman" panose="02020603050405020304" pitchFamily="18" charset="0"/>
              </a:rPr>
              <a:t>Committee</a:t>
            </a:r>
            <a:endParaRPr lang="tr-TR" sz="4400" dirty="0">
              <a:solidFill>
                <a:srgbClr val="EEECE1"/>
              </a:solidFill>
              <a:latin typeface="Times New Roman" panose="02020603050405020304" pitchFamily="18" charset="0"/>
              <a:cs typeface="Times New Roman" panose="02020603050405020304" pitchFamily="18" charset="0"/>
            </a:endParaRPr>
          </a:p>
          <a:p>
            <a:pPr marL="885825" lvl="1" indent="-428625">
              <a:buFont typeface="Arial" panose="020B0604020202020204" pitchFamily="34" charset="0"/>
              <a:buChar char="•"/>
            </a:pPr>
            <a:r>
              <a:rPr lang="tr-TR" sz="4400" dirty="0" err="1">
                <a:solidFill>
                  <a:srgbClr val="EEECE1"/>
                </a:solidFill>
                <a:latin typeface="Times New Roman" panose="02020603050405020304" pitchFamily="18" charset="0"/>
                <a:cs typeface="Times New Roman" panose="02020603050405020304" pitchFamily="18" charset="0"/>
              </a:rPr>
              <a:t>Collaborates</a:t>
            </a:r>
            <a:r>
              <a:rPr lang="tr-TR" sz="4400" dirty="0">
                <a:solidFill>
                  <a:srgbClr val="EEECE1"/>
                </a:solidFill>
                <a:latin typeface="Times New Roman" panose="02020603050405020304" pitchFamily="18" charset="0"/>
                <a:cs typeface="Times New Roman" panose="02020603050405020304" pitchFamily="18" charset="0"/>
              </a:rPr>
              <a:t> </a:t>
            </a:r>
            <a:r>
              <a:rPr lang="tr-TR" sz="4400" dirty="0" err="1">
                <a:solidFill>
                  <a:srgbClr val="EEECE1"/>
                </a:solidFill>
                <a:latin typeface="Times New Roman" panose="02020603050405020304" pitchFamily="18" charset="0"/>
                <a:cs typeface="Times New Roman" panose="02020603050405020304" pitchFamily="18" charset="0"/>
              </a:rPr>
              <a:t>with</a:t>
            </a:r>
            <a:r>
              <a:rPr lang="tr-TR" sz="4400" dirty="0">
                <a:solidFill>
                  <a:srgbClr val="EEECE1"/>
                </a:solidFill>
                <a:latin typeface="Times New Roman" panose="02020603050405020304" pitchFamily="18" charset="0"/>
                <a:cs typeface="Times New Roman" panose="02020603050405020304" pitchFamily="18" charset="0"/>
              </a:rPr>
              <a:t> </a:t>
            </a:r>
            <a:r>
              <a:rPr lang="tr-TR" sz="4400" dirty="0" err="1">
                <a:solidFill>
                  <a:srgbClr val="EEECE1"/>
                </a:solidFill>
                <a:latin typeface="Times New Roman" panose="02020603050405020304" pitchFamily="18" charset="0"/>
                <a:cs typeface="Times New Roman" panose="02020603050405020304" pitchFamily="18" charset="0"/>
              </a:rPr>
              <a:t>Website</a:t>
            </a:r>
            <a:r>
              <a:rPr lang="tr-TR" sz="4400" dirty="0">
                <a:solidFill>
                  <a:srgbClr val="EEECE1"/>
                </a:solidFill>
                <a:latin typeface="Times New Roman" panose="02020603050405020304" pitchFamily="18" charset="0"/>
                <a:cs typeface="Times New Roman" panose="02020603050405020304" pitchFamily="18" charset="0"/>
              </a:rPr>
              <a:t> </a:t>
            </a:r>
            <a:r>
              <a:rPr lang="tr-TR" sz="4400" dirty="0" err="1">
                <a:solidFill>
                  <a:srgbClr val="EEECE1"/>
                </a:solidFill>
                <a:latin typeface="Times New Roman" panose="02020603050405020304" pitchFamily="18" charset="0"/>
                <a:cs typeface="Times New Roman" panose="02020603050405020304" pitchFamily="18" charset="0"/>
              </a:rPr>
              <a:t>Committee</a:t>
            </a:r>
            <a:r>
              <a:rPr lang="tr-TR" sz="4400" dirty="0">
                <a:solidFill>
                  <a:srgbClr val="EEECE1"/>
                </a:solidFill>
                <a:latin typeface="Times New Roman" panose="02020603050405020304" pitchFamily="18" charset="0"/>
                <a:cs typeface="Times New Roman" panose="02020603050405020304" pitchFamily="18" charset="0"/>
              </a:rPr>
              <a:t> in </a:t>
            </a:r>
            <a:r>
              <a:rPr lang="tr-TR" sz="4400" dirty="0" err="1">
                <a:solidFill>
                  <a:srgbClr val="EEECE1"/>
                </a:solidFill>
                <a:latin typeface="Times New Roman" panose="02020603050405020304" pitchFamily="18" charset="0"/>
                <a:cs typeface="Times New Roman" panose="02020603050405020304" pitchFamily="18" charset="0"/>
              </a:rPr>
              <a:t>Social</a:t>
            </a:r>
            <a:r>
              <a:rPr lang="tr-TR" sz="4400" dirty="0">
                <a:solidFill>
                  <a:srgbClr val="EEECE1"/>
                </a:solidFill>
                <a:latin typeface="Times New Roman" panose="02020603050405020304" pitchFamily="18" charset="0"/>
                <a:cs typeface="Times New Roman" panose="02020603050405020304" pitchFamily="18" charset="0"/>
              </a:rPr>
              <a:t> Media</a:t>
            </a:r>
          </a:p>
          <a:p>
            <a:pPr marL="885825" lvl="1" indent="-428625">
              <a:buFont typeface="Arial" panose="020B0604020202020204" pitchFamily="34" charset="0"/>
              <a:buChar char="•"/>
            </a:pPr>
            <a:r>
              <a:rPr lang="tr-TR" sz="4400" dirty="0" err="1">
                <a:solidFill>
                  <a:srgbClr val="EEECE1"/>
                </a:solidFill>
                <a:latin typeface="Times New Roman" panose="02020603050405020304" pitchFamily="18" charset="0"/>
                <a:cs typeface="Times New Roman" panose="02020603050405020304" pitchFamily="18" charset="0"/>
              </a:rPr>
              <a:t>Young</a:t>
            </a:r>
            <a:r>
              <a:rPr lang="tr-TR" sz="4400" dirty="0">
                <a:solidFill>
                  <a:srgbClr val="EEECE1"/>
                </a:solidFill>
                <a:latin typeface="Times New Roman" panose="02020603050405020304" pitchFamily="18" charset="0"/>
                <a:cs typeface="Times New Roman" panose="02020603050405020304" pitchFamily="18" charset="0"/>
              </a:rPr>
              <a:t> Forum (Facebook) has 356 </a:t>
            </a:r>
            <a:r>
              <a:rPr lang="tr-TR" sz="4400" dirty="0" err="1">
                <a:solidFill>
                  <a:srgbClr val="EEECE1"/>
                </a:solidFill>
                <a:latin typeface="Times New Roman" panose="02020603050405020304" pitchFamily="18" charset="0"/>
                <a:cs typeface="Times New Roman" panose="02020603050405020304" pitchFamily="18" charset="0"/>
              </a:rPr>
              <a:t>members</a:t>
            </a:r>
            <a:r>
              <a:rPr lang="tr-TR" sz="4400" dirty="0">
                <a:solidFill>
                  <a:srgbClr val="EEECE1"/>
                </a:solidFill>
                <a:latin typeface="Times New Roman" panose="02020603050405020304" pitchFamily="18" charset="0"/>
                <a:cs typeface="Times New Roman" panose="02020603050405020304" pitchFamily="18" charset="0"/>
              </a:rPr>
              <a:t>!</a:t>
            </a:r>
          </a:p>
          <a:p>
            <a:pPr marL="885825" lvl="1" indent="-428625">
              <a:buFont typeface="Arial" panose="020B0604020202020204" pitchFamily="34" charset="0"/>
              <a:buChar char="•"/>
            </a:pPr>
            <a:r>
              <a:rPr lang="tr-TR" sz="4400" dirty="0" err="1">
                <a:solidFill>
                  <a:srgbClr val="EEECE1"/>
                </a:solidFill>
                <a:latin typeface="Times New Roman" panose="02020603050405020304" pitchFamily="18" charset="0"/>
                <a:cs typeface="Times New Roman" panose="02020603050405020304" pitchFamily="18" charset="0"/>
              </a:rPr>
              <a:t>Summer</a:t>
            </a:r>
            <a:r>
              <a:rPr lang="tr-TR" sz="4400" dirty="0">
                <a:solidFill>
                  <a:srgbClr val="EEECE1"/>
                </a:solidFill>
                <a:latin typeface="Times New Roman" panose="02020603050405020304" pitchFamily="18" charset="0"/>
                <a:cs typeface="Times New Roman" panose="02020603050405020304" pitchFamily="18" charset="0"/>
              </a:rPr>
              <a:t> </a:t>
            </a:r>
            <a:r>
              <a:rPr lang="tr-TR" sz="4400" dirty="0" err="1">
                <a:solidFill>
                  <a:srgbClr val="EEECE1"/>
                </a:solidFill>
                <a:latin typeface="Times New Roman" panose="02020603050405020304" pitchFamily="18" charset="0"/>
                <a:cs typeface="Times New Roman" panose="02020603050405020304" pitchFamily="18" charset="0"/>
              </a:rPr>
              <a:t>Camp</a:t>
            </a:r>
            <a:r>
              <a:rPr lang="tr-TR" sz="4400" dirty="0">
                <a:solidFill>
                  <a:srgbClr val="EEECE1"/>
                </a:solidFill>
                <a:latin typeface="Times New Roman" panose="02020603050405020304" pitchFamily="18" charset="0"/>
                <a:cs typeface="Times New Roman" panose="02020603050405020304" pitchFamily="18" charset="0"/>
              </a:rPr>
              <a:t> 2021</a:t>
            </a:r>
          </a:p>
        </p:txBody>
      </p:sp>
    </p:spTree>
    <p:extLst>
      <p:ext uri="{BB962C8B-B14F-4D97-AF65-F5344CB8AC3E}">
        <p14:creationId xmlns:p14="http://schemas.microsoft.com/office/powerpoint/2010/main" val="2602900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3851" y="72641"/>
            <a:ext cx="7510149" cy="1143000"/>
          </a:xfrm>
        </p:spPr>
        <p:txBody>
          <a:bodyPr>
            <a:normAutofit/>
          </a:bodyPr>
          <a:lstStyle/>
          <a:p>
            <a:pPr algn="l"/>
            <a:r>
              <a:rPr lang="tr-TR" sz="4800" dirty="0">
                <a:solidFill>
                  <a:srgbClr val="EEECE1"/>
                </a:solidFill>
                <a:latin typeface="Times New Roman" panose="02020603050405020304" pitchFamily="18" charset="0"/>
                <a:cs typeface="Times New Roman" panose="02020603050405020304" pitchFamily="18" charset="0"/>
              </a:rPr>
              <a:t>9) </a:t>
            </a:r>
            <a:r>
              <a:rPr lang="tr-TR" sz="4800" dirty="0" err="1">
                <a:solidFill>
                  <a:srgbClr val="EEECE1"/>
                </a:solidFill>
                <a:latin typeface="Times New Roman" panose="02020603050405020304" pitchFamily="18" charset="0"/>
                <a:cs typeface="Times New Roman" panose="02020603050405020304" pitchFamily="18" charset="0"/>
              </a:rPr>
              <a:t>Education</a:t>
            </a:r>
            <a:r>
              <a:rPr lang="tr-TR" sz="4800" dirty="0">
                <a:solidFill>
                  <a:srgbClr val="EEECE1"/>
                </a:solidFill>
                <a:latin typeface="Times New Roman" panose="02020603050405020304" pitchFamily="18" charset="0"/>
                <a:cs typeface="Times New Roman" panose="02020603050405020304" pitchFamily="18" charset="0"/>
              </a:rPr>
              <a:t> </a:t>
            </a:r>
            <a:r>
              <a:rPr lang="tr-TR" sz="4800" dirty="0" err="1">
                <a:solidFill>
                  <a:srgbClr val="EEECE1"/>
                </a:solidFill>
                <a:latin typeface="Times New Roman" panose="02020603050405020304" pitchFamily="18" charset="0"/>
                <a:cs typeface="Times New Roman" panose="02020603050405020304" pitchFamily="18" charset="0"/>
              </a:rPr>
              <a:t>Committee</a:t>
            </a:r>
            <a:endParaRPr lang="tr-TR" sz="4800" dirty="0">
              <a:solidFill>
                <a:schemeClr val="bg1">
                  <a:lumMod val="95000"/>
                </a:schemeClr>
              </a:solidFill>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8" name="TextBox 6">
            <a:extLst>
              <a:ext uri="{FF2B5EF4-FFF2-40B4-BE49-F238E27FC236}">
                <a16:creationId xmlns:a16="http://schemas.microsoft.com/office/drawing/2014/main" xmlns="" id="{49AA6923-7769-4121-9DF8-F90F75A65090}"/>
              </a:ext>
            </a:extLst>
          </p:cNvPr>
          <p:cNvSpPr txBox="1"/>
          <p:nvPr/>
        </p:nvSpPr>
        <p:spPr>
          <a:xfrm>
            <a:off x="323528" y="1536174"/>
            <a:ext cx="8352928" cy="5139869"/>
          </a:xfrm>
          <a:prstGeom prst="rect">
            <a:avLst/>
          </a:prstGeom>
          <a:noFill/>
        </p:spPr>
        <p:txBody>
          <a:bodyPr wrap="square" rtlCol="0">
            <a:spAutoFit/>
          </a:bodyPr>
          <a:lstStyle/>
          <a:p>
            <a:pPr marL="428625" indent="-428625">
              <a:buFont typeface="Arial" panose="020B0604020202020204" pitchFamily="34" charset="0"/>
              <a:buChar char="•"/>
            </a:pPr>
            <a:r>
              <a:rPr lang="tr-TR" sz="4400" dirty="0">
                <a:solidFill>
                  <a:srgbClr val="EEECE1"/>
                </a:solidFill>
                <a:latin typeface="Times New Roman" panose="02020603050405020304" pitchFamily="18" charset="0"/>
                <a:cs typeface="Times New Roman" panose="02020603050405020304" pitchFamily="18" charset="0"/>
              </a:rPr>
              <a:t>First </a:t>
            </a:r>
            <a:r>
              <a:rPr lang="tr-TR" sz="4400" dirty="0" err="1">
                <a:solidFill>
                  <a:srgbClr val="EEECE1"/>
                </a:solidFill>
                <a:latin typeface="Times New Roman" panose="02020603050405020304" pitchFamily="18" charset="0"/>
                <a:cs typeface="Times New Roman" panose="02020603050405020304" pitchFamily="18" charset="0"/>
              </a:rPr>
              <a:t>Webinar</a:t>
            </a:r>
            <a:r>
              <a:rPr lang="tr-TR" sz="4400" dirty="0">
                <a:solidFill>
                  <a:srgbClr val="EEECE1"/>
                </a:solidFill>
                <a:latin typeface="Times New Roman" panose="02020603050405020304" pitchFamily="18" charset="0"/>
                <a:cs typeface="Times New Roman" panose="02020603050405020304" pitchFamily="18" charset="0"/>
              </a:rPr>
              <a:t> of SECEC, </a:t>
            </a:r>
            <a:r>
              <a:rPr lang="tr-TR" sz="4400" dirty="0" err="1">
                <a:solidFill>
                  <a:srgbClr val="EEECE1"/>
                </a:solidFill>
                <a:latin typeface="Times New Roman" panose="02020603050405020304" pitchFamily="18" charset="0"/>
                <a:cs typeface="Times New Roman" panose="02020603050405020304" pitchFamily="18" charset="0"/>
              </a:rPr>
              <a:t>December</a:t>
            </a:r>
            <a:r>
              <a:rPr lang="tr-TR" sz="4400" dirty="0">
                <a:solidFill>
                  <a:srgbClr val="EEECE1"/>
                </a:solidFill>
                <a:latin typeface="Times New Roman" panose="02020603050405020304" pitchFamily="18" charset="0"/>
                <a:cs typeface="Times New Roman" panose="02020603050405020304" pitchFamily="18" charset="0"/>
              </a:rPr>
              <a:t> 12, 2019</a:t>
            </a:r>
          </a:p>
          <a:p>
            <a:pPr marL="428625" indent="-428625">
              <a:buFont typeface="Arial" panose="020B0604020202020204" pitchFamily="34" charset="0"/>
              <a:buChar char="•"/>
            </a:pPr>
            <a:r>
              <a:rPr lang="tr-TR" sz="4400" dirty="0">
                <a:solidFill>
                  <a:srgbClr val="EEECE1"/>
                </a:solidFill>
                <a:latin typeface="Times New Roman" panose="02020603050405020304" pitchFamily="18" charset="0"/>
                <a:cs typeface="Times New Roman" panose="02020603050405020304" pitchFamily="18" charset="0"/>
              </a:rPr>
              <a:t>«</a:t>
            </a:r>
            <a:r>
              <a:rPr lang="tr-TR" sz="4400" dirty="0" err="1">
                <a:solidFill>
                  <a:srgbClr val="EEECE1"/>
                </a:solidFill>
                <a:latin typeface="Times New Roman" panose="02020603050405020304" pitchFamily="18" charset="0"/>
                <a:cs typeface="Times New Roman" panose="02020603050405020304" pitchFamily="18" charset="0"/>
              </a:rPr>
              <a:t>Capsular</a:t>
            </a:r>
            <a:r>
              <a:rPr lang="tr-TR" sz="4400" dirty="0">
                <a:solidFill>
                  <a:srgbClr val="EEECE1"/>
                </a:solidFill>
                <a:latin typeface="Times New Roman" panose="02020603050405020304" pitchFamily="18" charset="0"/>
                <a:cs typeface="Times New Roman" panose="02020603050405020304" pitchFamily="18" charset="0"/>
              </a:rPr>
              <a:t> </a:t>
            </a:r>
            <a:r>
              <a:rPr lang="tr-TR" sz="4400" dirty="0" err="1">
                <a:solidFill>
                  <a:srgbClr val="EEECE1"/>
                </a:solidFill>
                <a:latin typeface="Times New Roman" panose="02020603050405020304" pitchFamily="18" charset="0"/>
                <a:cs typeface="Times New Roman" panose="02020603050405020304" pitchFamily="18" charset="0"/>
              </a:rPr>
              <a:t>Release</a:t>
            </a:r>
            <a:r>
              <a:rPr lang="tr-TR" sz="4400" dirty="0">
                <a:solidFill>
                  <a:srgbClr val="EEECE1"/>
                </a:solidFill>
                <a:latin typeface="Times New Roman" panose="02020603050405020304" pitchFamily="18" charset="0"/>
                <a:cs typeface="Times New Roman" panose="02020603050405020304" pitchFamily="18" charset="0"/>
              </a:rPr>
              <a:t> of </a:t>
            </a:r>
            <a:r>
              <a:rPr lang="tr-TR" sz="4400" dirty="0" err="1">
                <a:solidFill>
                  <a:srgbClr val="EEECE1"/>
                </a:solidFill>
                <a:latin typeface="Times New Roman" panose="02020603050405020304" pitchFamily="18" charset="0"/>
                <a:cs typeface="Times New Roman" panose="02020603050405020304" pitchFamily="18" charset="0"/>
              </a:rPr>
              <a:t>the</a:t>
            </a:r>
            <a:r>
              <a:rPr lang="tr-TR" sz="4400" dirty="0">
                <a:solidFill>
                  <a:srgbClr val="EEECE1"/>
                </a:solidFill>
                <a:latin typeface="Times New Roman" panose="02020603050405020304" pitchFamily="18" charset="0"/>
                <a:cs typeface="Times New Roman" panose="02020603050405020304" pitchFamily="18" charset="0"/>
              </a:rPr>
              <a:t> </a:t>
            </a:r>
            <a:r>
              <a:rPr lang="tr-TR" sz="4400" dirty="0" err="1">
                <a:solidFill>
                  <a:srgbClr val="EEECE1"/>
                </a:solidFill>
                <a:latin typeface="Times New Roman" panose="02020603050405020304" pitchFamily="18" charset="0"/>
                <a:cs typeface="Times New Roman" panose="02020603050405020304" pitchFamily="18" charset="0"/>
              </a:rPr>
              <a:t>Elbow</a:t>
            </a:r>
            <a:r>
              <a:rPr lang="tr-TR" sz="4400" dirty="0">
                <a:solidFill>
                  <a:srgbClr val="EEECE1"/>
                </a:solidFill>
                <a:latin typeface="Times New Roman" panose="02020603050405020304" pitchFamily="18" charset="0"/>
                <a:cs typeface="Times New Roman" panose="02020603050405020304" pitchFamily="18" charset="0"/>
              </a:rPr>
              <a:t>»</a:t>
            </a:r>
          </a:p>
          <a:p>
            <a:pPr marL="428625" indent="-428625">
              <a:buFont typeface="Arial" panose="020B0604020202020204" pitchFamily="34" charset="0"/>
              <a:buChar char="•"/>
            </a:pPr>
            <a:r>
              <a:rPr lang="tr-TR" sz="4000" dirty="0">
                <a:solidFill>
                  <a:srgbClr val="EEECE1"/>
                </a:solidFill>
                <a:latin typeface="Times New Roman" panose="02020603050405020304" pitchFamily="18" charset="0"/>
                <a:cs typeface="Times New Roman" panose="02020603050405020304" pitchFamily="18" charset="0"/>
              </a:rPr>
              <a:t>Chair: </a:t>
            </a:r>
            <a:r>
              <a:rPr lang="tr-TR" sz="4000" dirty="0" err="1">
                <a:solidFill>
                  <a:srgbClr val="EEECE1"/>
                </a:solidFill>
                <a:latin typeface="Times New Roman" panose="02020603050405020304" pitchFamily="18" charset="0"/>
                <a:cs typeface="Times New Roman" panose="02020603050405020304" pitchFamily="18" charset="0"/>
              </a:rPr>
              <a:t>Alberto</a:t>
            </a:r>
            <a:r>
              <a:rPr lang="tr-TR" sz="4000" dirty="0">
                <a:solidFill>
                  <a:srgbClr val="EEECE1"/>
                </a:solidFill>
                <a:latin typeface="Times New Roman" panose="02020603050405020304" pitchFamily="18" charset="0"/>
                <a:cs typeface="Times New Roman" panose="02020603050405020304" pitchFamily="18" charset="0"/>
              </a:rPr>
              <a:t> </a:t>
            </a:r>
            <a:r>
              <a:rPr lang="tr-TR" sz="4000" dirty="0" err="1">
                <a:solidFill>
                  <a:srgbClr val="EEECE1"/>
                </a:solidFill>
                <a:latin typeface="Times New Roman" panose="02020603050405020304" pitchFamily="18" charset="0"/>
                <a:cs typeface="Times New Roman" panose="02020603050405020304" pitchFamily="18" charset="0"/>
              </a:rPr>
              <a:t>Schneeberger</a:t>
            </a:r>
            <a:endParaRPr lang="tr-TR" sz="4000" dirty="0">
              <a:solidFill>
                <a:srgbClr val="EEECE1"/>
              </a:solidFill>
              <a:latin typeface="Times New Roman" panose="02020603050405020304" pitchFamily="18" charset="0"/>
              <a:cs typeface="Times New Roman" panose="02020603050405020304" pitchFamily="18" charset="0"/>
            </a:endParaRPr>
          </a:p>
          <a:p>
            <a:pPr marL="885825" lvl="1" indent="-428625">
              <a:buFont typeface="Arial" panose="020B0604020202020204" pitchFamily="34" charset="0"/>
              <a:buChar char="•"/>
            </a:pPr>
            <a:r>
              <a:rPr lang="tr-TR" sz="3600" dirty="0" err="1">
                <a:solidFill>
                  <a:srgbClr val="EEECE1"/>
                </a:solidFill>
                <a:latin typeface="Times New Roman" panose="02020603050405020304" pitchFamily="18" charset="0"/>
                <a:cs typeface="Times New Roman" panose="02020603050405020304" pitchFamily="18" charset="0"/>
              </a:rPr>
              <a:t>Roger</a:t>
            </a:r>
            <a:r>
              <a:rPr lang="tr-TR" sz="3600" dirty="0">
                <a:solidFill>
                  <a:srgbClr val="EEECE1"/>
                </a:solidFill>
                <a:latin typeface="Times New Roman" panose="02020603050405020304" pitchFamily="18" charset="0"/>
                <a:cs typeface="Times New Roman" panose="02020603050405020304" pitchFamily="18" charset="0"/>
              </a:rPr>
              <a:t> Van </a:t>
            </a:r>
            <a:r>
              <a:rPr lang="tr-TR" sz="3600" dirty="0" err="1">
                <a:solidFill>
                  <a:srgbClr val="EEECE1"/>
                </a:solidFill>
                <a:latin typeface="Times New Roman" panose="02020603050405020304" pitchFamily="18" charset="0"/>
                <a:cs typeface="Times New Roman" panose="02020603050405020304" pitchFamily="18" charset="0"/>
              </a:rPr>
              <a:t>Riet</a:t>
            </a:r>
            <a:endParaRPr lang="tr-TR" sz="3600" dirty="0">
              <a:solidFill>
                <a:srgbClr val="EEECE1"/>
              </a:solidFill>
              <a:latin typeface="Times New Roman" panose="02020603050405020304" pitchFamily="18" charset="0"/>
              <a:cs typeface="Times New Roman" panose="02020603050405020304" pitchFamily="18" charset="0"/>
            </a:endParaRPr>
          </a:p>
          <a:p>
            <a:pPr marL="885825" lvl="1" indent="-428625">
              <a:buFont typeface="Arial" panose="020B0604020202020204" pitchFamily="34" charset="0"/>
              <a:buChar char="•"/>
            </a:pPr>
            <a:r>
              <a:rPr lang="tr-TR" sz="3600" dirty="0" err="1">
                <a:solidFill>
                  <a:srgbClr val="EEECE1"/>
                </a:solidFill>
                <a:latin typeface="Times New Roman" panose="02020603050405020304" pitchFamily="18" charset="0"/>
                <a:cs typeface="Times New Roman" panose="02020603050405020304" pitchFamily="18" charset="0"/>
              </a:rPr>
              <a:t>Graham</a:t>
            </a:r>
            <a:r>
              <a:rPr lang="tr-TR" sz="3600" dirty="0">
                <a:solidFill>
                  <a:srgbClr val="EEECE1"/>
                </a:solidFill>
                <a:latin typeface="Times New Roman" panose="02020603050405020304" pitchFamily="18" charset="0"/>
                <a:cs typeface="Times New Roman" panose="02020603050405020304" pitchFamily="18" charset="0"/>
              </a:rPr>
              <a:t> </a:t>
            </a:r>
            <a:r>
              <a:rPr lang="tr-TR" sz="3600" dirty="0" err="1">
                <a:solidFill>
                  <a:srgbClr val="EEECE1"/>
                </a:solidFill>
                <a:latin typeface="Times New Roman" panose="02020603050405020304" pitchFamily="18" charset="0"/>
                <a:cs typeface="Times New Roman" panose="02020603050405020304" pitchFamily="18" charset="0"/>
              </a:rPr>
              <a:t>King</a:t>
            </a:r>
            <a:endParaRPr lang="tr-TR" sz="3600" dirty="0">
              <a:solidFill>
                <a:srgbClr val="EEECE1"/>
              </a:solidFill>
              <a:latin typeface="Times New Roman" panose="02020603050405020304" pitchFamily="18" charset="0"/>
              <a:cs typeface="Times New Roman" panose="02020603050405020304" pitchFamily="18" charset="0"/>
            </a:endParaRPr>
          </a:p>
          <a:p>
            <a:pPr marL="885825" lvl="1" indent="-428625">
              <a:buFont typeface="Arial" panose="020B0604020202020204" pitchFamily="34" charset="0"/>
              <a:buChar char="•"/>
            </a:pPr>
            <a:r>
              <a:rPr lang="tr-TR" sz="3600" dirty="0" err="1">
                <a:solidFill>
                  <a:srgbClr val="EEECE1"/>
                </a:solidFill>
                <a:latin typeface="Times New Roman" panose="02020603050405020304" pitchFamily="18" charset="0"/>
                <a:cs typeface="Times New Roman" panose="02020603050405020304" pitchFamily="18" charset="0"/>
              </a:rPr>
              <a:t>Alberto</a:t>
            </a:r>
            <a:r>
              <a:rPr lang="tr-TR" sz="3600" dirty="0">
                <a:solidFill>
                  <a:srgbClr val="EEECE1"/>
                </a:solidFill>
                <a:latin typeface="Times New Roman" panose="02020603050405020304" pitchFamily="18" charset="0"/>
                <a:cs typeface="Times New Roman" panose="02020603050405020304" pitchFamily="18" charset="0"/>
              </a:rPr>
              <a:t> </a:t>
            </a:r>
            <a:r>
              <a:rPr lang="tr-TR" sz="3600" dirty="0" err="1">
                <a:solidFill>
                  <a:srgbClr val="EEECE1"/>
                </a:solidFill>
                <a:latin typeface="Times New Roman" panose="02020603050405020304" pitchFamily="18" charset="0"/>
                <a:cs typeface="Times New Roman" panose="02020603050405020304" pitchFamily="18" charset="0"/>
              </a:rPr>
              <a:t>Schneeberger</a:t>
            </a:r>
            <a:endParaRPr lang="tr-TR" sz="3600" dirty="0">
              <a:solidFill>
                <a:srgbClr val="EEECE1"/>
              </a:solidFill>
              <a:latin typeface="Times New Roman" panose="02020603050405020304" pitchFamily="18" charset="0"/>
              <a:cs typeface="Times New Roman" panose="02020603050405020304" pitchFamily="18" charset="0"/>
            </a:endParaRPr>
          </a:p>
          <a:p>
            <a:pPr marL="885825" lvl="1" indent="-428625">
              <a:buFont typeface="Arial" panose="020B0604020202020204" pitchFamily="34" charset="0"/>
              <a:buChar char="•"/>
            </a:pPr>
            <a:endParaRPr lang="tr-TR" sz="4400" dirty="0">
              <a:solidFill>
                <a:srgbClr val="EEECE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7570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72641"/>
            <a:ext cx="7488832" cy="1143000"/>
          </a:xfrm>
        </p:spPr>
        <p:txBody>
          <a:bodyPr>
            <a:normAutofit/>
          </a:bodyPr>
          <a:lstStyle/>
          <a:p>
            <a:pPr algn="l"/>
            <a:r>
              <a:rPr lang="tr-TR" dirty="0">
                <a:solidFill>
                  <a:schemeClr val="bg1">
                    <a:lumMod val="95000"/>
                  </a:schemeClr>
                </a:solidFill>
                <a:latin typeface="Times New Roman" panose="02020603050405020304" pitchFamily="18" charset="0"/>
                <a:cs typeface="Times New Roman" panose="02020603050405020304" pitchFamily="18" charset="0"/>
              </a:rPr>
              <a:t>New Fellowship Programs</a:t>
            </a: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7" name="Content Placeholder 1"/>
          <p:cNvSpPr>
            <a:spLocks noGrp="1"/>
          </p:cNvSpPr>
          <p:nvPr>
            <p:ph idx="1"/>
          </p:nvPr>
        </p:nvSpPr>
        <p:spPr>
          <a:xfrm>
            <a:off x="237682" y="1412776"/>
            <a:ext cx="8229600" cy="4525963"/>
          </a:xfrm>
        </p:spPr>
        <p:txBody>
          <a:bodyPr>
            <a:normAutofit/>
          </a:bodyPr>
          <a:lstStyle/>
          <a:p>
            <a:r>
              <a:rPr lang="tr-TR" sz="4000" i="1" dirty="0">
                <a:solidFill>
                  <a:schemeClr val="bg1"/>
                </a:solidFill>
                <a:latin typeface="Times New Roman" panose="02020603050405020304" pitchFamily="18" charset="0"/>
                <a:cs typeface="Times New Roman" panose="02020603050405020304" pitchFamily="18" charset="0"/>
              </a:rPr>
              <a:t>Australia and New-Zealand Fellowship</a:t>
            </a:r>
          </a:p>
          <a:p>
            <a:pPr lvl="1"/>
            <a:r>
              <a:rPr lang="tr-TR" sz="3000" dirty="0">
                <a:solidFill>
                  <a:schemeClr val="bg1"/>
                </a:solidFill>
                <a:latin typeface="Times New Roman" panose="02020603050405020304" pitchFamily="18" charset="0"/>
                <a:cs typeface="Times New Roman" panose="02020603050405020304" pitchFamily="18" charset="0"/>
              </a:rPr>
              <a:t>Fellows chosen by their society come to visit 4 centers</a:t>
            </a:r>
          </a:p>
          <a:p>
            <a:pPr lvl="1"/>
            <a:r>
              <a:rPr lang="en-US" sz="3000" dirty="0">
                <a:solidFill>
                  <a:schemeClr val="bg1"/>
                </a:solidFill>
                <a:latin typeface="Times New Roman" panose="02020603050405020304" pitchFamily="18" charset="0"/>
                <a:cs typeface="Times New Roman" panose="02020603050405020304" pitchFamily="18" charset="0"/>
              </a:rPr>
              <a:t>Fellows are invited to the SECEC congress and gala dinner and have free registration and accommodation </a:t>
            </a:r>
            <a:r>
              <a:rPr lang="tr-TR" sz="3000" dirty="0">
                <a:solidFill>
                  <a:schemeClr val="bg1"/>
                </a:solidFill>
                <a:latin typeface="Times New Roman" panose="02020603050405020304" pitchFamily="18" charset="0"/>
                <a:cs typeface="Times New Roman" panose="02020603050405020304" pitchFamily="18" charset="0"/>
              </a:rPr>
              <a:t>during congress</a:t>
            </a:r>
          </a:p>
          <a:p>
            <a:pPr lvl="1"/>
            <a:endParaRPr lang="tr-TR" dirty="0">
              <a:solidFill>
                <a:schemeClr val="bg1"/>
              </a:solidFill>
              <a:latin typeface="Times New Roman" panose="02020603050405020304" pitchFamily="18" charset="0"/>
              <a:cs typeface="Times New Roman" panose="02020603050405020304" pitchFamily="18" charset="0"/>
            </a:endParaRPr>
          </a:p>
          <a:p>
            <a:pPr lvl="1"/>
            <a:endParaRPr lang="tr-TR"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5859" y="5445224"/>
            <a:ext cx="3899902" cy="1296144"/>
          </a:xfrm>
          <a:prstGeom prst="rect">
            <a:avLst/>
          </a:prstGeom>
          <a:solidFill>
            <a:schemeClr val="bg1"/>
          </a:solidFill>
        </p:spPr>
      </p:pic>
      <p:pic>
        <p:nvPicPr>
          <p:cNvPr id="5" name="Picture 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217" y="5408870"/>
            <a:ext cx="3867006" cy="1368852"/>
          </a:xfrm>
          <a:prstGeom prst="rect">
            <a:avLst/>
          </a:prstGeom>
        </p:spPr>
      </p:pic>
      <p:pic>
        <p:nvPicPr>
          <p:cNvPr id="10" name="Picture 9" descr="Screen Clipp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4248" y="1556792"/>
            <a:ext cx="1933819" cy="962864"/>
          </a:xfrm>
          <a:prstGeom prst="rect">
            <a:avLst/>
          </a:prstGeom>
        </p:spPr>
      </p:pic>
    </p:spTree>
    <p:extLst>
      <p:ext uri="{BB962C8B-B14F-4D97-AF65-F5344CB8AC3E}">
        <p14:creationId xmlns:p14="http://schemas.microsoft.com/office/powerpoint/2010/main" val="3502327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6696744" cy="1143000"/>
          </a:xfrm>
        </p:spPr>
        <p:txBody>
          <a:bodyPr>
            <a:normAutofit/>
          </a:bodyPr>
          <a:lstStyle/>
          <a:p>
            <a:pPr algn="l"/>
            <a:r>
              <a:rPr lang="tr-TR" dirty="0">
                <a:solidFill>
                  <a:schemeClr val="bg1">
                    <a:lumMod val="95000"/>
                  </a:schemeClr>
                </a:solidFill>
                <a:latin typeface="Times New Roman" panose="02020603050405020304" pitchFamily="18" charset="0"/>
                <a:cs typeface="Times New Roman" panose="02020603050405020304" pitchFamily="18" charset="0"/>
              </a:rPr>
              <a:t>New Fellowship Programs</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3" name="TextBox 2"/>
          <p:cNvSpPr txBox="1"/>
          <p:nvPr/>
        </p:nvSpPr>
        <p:spPr>
          <a:xfrm>
            <a:off x="158195" y="1556792"/>
            <a:ext cx="7726173" cy="2123658"/>
          </a:xfrm>
          <a:prstGeom prst="rect">
            <a:avLst/>
          </a:prstGeom>
          <a:noFill/>
        </p:spPr>
        <p:txBody>
          <a:bodyPr wrap="square" rtlCol="0">
            <a:spAutoFit/>
          </a:bodyPr>
          <a:lstStyle/>
          <a:p>
            <a:pPr marL="571500" indent="-571500">
              <a:buFont typeface="Arial" panose="020B0604020202020204" pitchFamily="34" charset="0"/>
              <a:buChar char="•"/>
            </a:pP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Collaboration with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Chinese</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Shoulder</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and Elbow Society</a:t>
            </a:r>
          </a:p>
          <a:p>
            <a:pPr marL="571500" indent="-571500">
              <a:buFont typeface="Arial" panose="020B0604020202020204" pitchFamily="34" charset="0"/>
              <a:buChar char="•"/>
            </a:pP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One way Fellowship</a:t>
            </a:r>
          </a:p>
        </p:txBody>
      </p:sp>
      <p:pic>
        <p:nvPicPr>
          <p:cNvPr id="6" name="Picture 5" descr="Screen Clipping"/>
          <p:cNvPicPr>
            <a:picLocks noChangeAspect="1"/>
          </p:cNvPicPr>
          <p:nvPr/>
        </p:nvPicPr>
        <p:blipFill rotWithShape="1">
          <a:blip r:embed="rId5">
            <a:extLst>
              <a:ext uri="{28A0092B-C50C-407E-A947-70E740481C1C}">
                <a14:useLocalDpi xmlns:a14="http://schemas.microsoft.com/office/drawing/2010/main" val="0"/>
              </a:ext>
            </a:extLst>
          </a:blip>
          <a:srcRect l="7556" r="10265"/>
          <a:stretch/>
        </p:blipFill>
        <p:spPr>
          <a:xfrm>
            <a:off x="6791548" y="3212976"/>
            <a:ext cx="2185640" cy="3322608"/>
          </a:xfrm>
          <a:prstGeom prst="rect">
            <a:avLst/>
          </a:prstGeom>
        </p:spPr>
      </p:pic>
    </p:spTree>
    <p:extLst>
      <p:ext uri="{BB962C8B-B14F-4D97-AF65-F5344CB8AC3E}">
        <p14:creationId xmlns:p14="http://schemas.microsoft.com/office/powerpoint/2010/main" val="815065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784" y="187007"/>
            <a:ext cx="6696744" cy="1143000"/>
          </a:xfrm>
        </p:spPr>
        <p:txBody>
          <a:bodyPr>
            <a:normAutofit/>
          </a:bodyPr>
          <a:lstStyle/>
          <a:p>
            <a:pPr algn="l"/>
            <a:r>
              <a:rPr lang="tr-TR" dirty="0">
                <a:solidFill>
                  <a:schemeClr val="bg1">
                    <a:lumMod val="95000"/>
                  </a:schemeClr>
                </a:solidFill>
                <a:latin typeface="Times New Roman" panose="02020603050405020304" pitchFamily="18" charset="0"/>
                <a:cs typeface="Times New Roman" panose="02020603050405020304" pitchFamily="18" charset="0"/>
              </a:rPr>
              <a:t>1) </a:t>
            </a:r>
            <a:r>
              <a:rPr lang="tr-TR" dirty="0" err="1">
                <a:solidFill>
                  <a:schemeClr val="bg1">
                    <a:lumMod val="95000"/>
                  </a:schemeClr>
                </a:solidFill>
                <a:latin typeface="Times New Roman" panose="02020603050405020304" pitchFamily="18" charset="0"/>
                <a:cs typeface="Times New Roman" panose="02020603050405020304" pitchFamily="18" charset="0"/>
              </a:rPr>
              <a:t>ExCom</a:t>
            </a:r>
            <a:r>
              <a:rPr lang="tr-TR" dirty="0">
                <a:solidFill>
                  <a:schemeClr val="bg1">
                    <a:lumMod val="95000"/>
                  </a:schemeClr>
                </a:solidFill>
                <a:latin typeface="Times New Roman" panose="02020603050405020304" pitchFamily="18" charset="0"/>
                <a:cs typeface="Times New Roman" panose="02020603050405020304" pitchFamily="18" charset="0"/>
              </a:rPr>
              <a:t> 2019 – 2020</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15832"/>
          <a:stretch/>
        </p:blipFill>
        <p:spPr>
          <a:xfrm>
            <a:off x="223612" y="1484784"/>
            <a:ext cx="8696776" cy="4879960"/>
          </a:xfrm>
          <a:prstGeom prst="rect">
            <a:avLst/>
          </a:prstGeom>
        </p:spPr>
      </p:pic>
      <p:sp>
        <p:nvSpPr>
          <p:cNvPr id="6" name="TextBox 5"/>
          <p:cNvSpPr txBox="1"/>
          <p:nvPr/>
        </p:nvSpPr>
        <p:spPr>
          <a:xfrm>
            <a:off x="3707904" y="5718413"/>
            <a:ext cx="5212484" cy="646331"/>
          </a:xfrm>
          <a:prstGeom prst="rect">
            <a:avLst/>
          </a:prstGeom>
          <a:noFill/>
        </p:spPr>
        <p:txBody>
          <a:bodyPr wrap="square" rtlCol="0">
            <a:spAutoFit/>
          </a:bodyPr>
          <a:lstStyle/>
          <a:p>
            <a:r>
              <a:rPr lang="tr-TR" sz="3600" i="1" dirty="0">
                <a:solidFill>
                  <a:srgbClr val="C00000"/>
                </a:solidFill>
                <a:latin typeface="Times New Roman" panose="02020603050405020304" pitchFamily="18" charset="0"/>
                <a:cs typeface="Times New Roman" panose="02020603050405020304" pitchFamily="18" charset="0"/>
              </a:rPr>
              <a:t>Istanbul, </a:t>
            </a:r>
            <a:r>
              <a:rPr lang="tr-TR" sz="3600" i="1" dirty="0" err="1">
                <a:solidFill>
                  <a:srgbClr val="C00000"/>
                </a:solidFill>
                <a:latin typeface="Times New Roman" panose="02020603050405020304" pitchFamily="18" charset="0"/>
                <a:cs typeface="Times New Roman" panose="02020603050405020304" pitchFamily="18" charset="0"/>
              </a:rPr>
              <a:t>February</a:t>
            </a:r>
            <a:r>
              <a:rPr lang="tr-TR" sz="3600" i="1" dirty="0">
                <a:solidFill>
                  <a:srgbClr val="C00000"/>
                </a:solidFill>
                <a:latin typeface="Times New Roman" panose="02020603050405020304" pitchFamily="18" charset="0"/>
                <a:cs typeface="Times New Roman" panose="02020603050405020304" pitchFamily="18" charset="0"/>
              </a:rPr>
              <a:t> 9, 2019</a:t>
            </a:r>
          </a:p>
        </p:txBody>
      </p:sp>
    </p:spTree>
    <p:extLst>
      <p:ext uri="{BB962C8B-B14F-4D97-AF65-F5344CB8AC3E}">
        <p14:creationId xmlns:p14="http://schemas.microsoft.com/office/powerpoint/2010/main" val="3170346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7" name="TextBox 6"/>
          <p:cNvSpPr txBox="1"/>
          <p:nvPr/>
        </p:nvSpPr>
        <p:spPr>
          <a:xfrm>
            <a:off x="132442" y="1412776"/>
            <a:ext cx="5087630" cy="4524315"/>
          </a:xfrm>
          <a:prstGeom prst="rect">
            <a:avLst/>
          </a:prstGeom>
          <a:noFill/>
        </p:spPr>
        <p:txBody>
          <a:bodyPr wrap="square" rtlCol="0">
            <a:spAutoFit/>
          </a:bodyPr>
          <a:lstStyle/>
          <a:p>
            <a:pPr marL="571500" indent="-571500">
              <a:buFont typeface="Arial" panose="020B0604020202020204" pitchFamily="34" charset="0"/>
              <a:buChar char="•"/>
            </a:pPr>
            <a:r>
              <a:rPr lang="tr-TR" sz="3600" i="1" dirty="0">
                <a:solidFill>
                  <a:schemeClr val="bg1">
                    <a:lumMod val="95000"/>
                  </a:schemeClr>
                </a:solidFill>
                <a:latin typeface="Times New Roman" panose="02020603050405020304" pitchFamily="18" charset="0"/>
                <a:ea typeface="+mj-ea"/>
                <a:cs typeface="Times New Roman" panose="02020603050405020304" pitchFamily="18" charset="0"/>
              </a:rPr>
              <a:t>Eastern European Travelling Fellowship</a:t>
            </a:r>
          </a:p>
          <a:p>
            <a:pPr marL="1485900" lvl="2" indent="-571500">
              <a:buFont typeface="Arial" panose="020B0604020202020204" pitchFamily="34" charset="0"/>
              <a:buChar char="•"/>
            </a:pPr>
            <a:r>
              <a:rPr lang="en-US" sz="3600" dirty="0">
                <a:solidFill>
                  <a:schemeClr val="bg1">
                    <a:lumMod val="95000"/>
                  </a:schemeClr>
                </a:solidFill>
                <a:latin typeface="Times New Roman" panose="02020603050405020304" pitchFamily="18" charset="0"/>
                <a:ea typeface="+mj-ea"/>
                <a:cs typeface="Times New Roman" panose="02020603050405020304" pitchFamily="18" charset="0"/>
              </a:rPr>
              <a:t>Marko </a:t>
            </a:r>
            <a:r>
              <a:rPr lang="en-US" sz="3600" dirty="0" err="1">
                <a:solidFill>
                  <a:schemeClr val="bg1">
                    <a:lumMod val="95000"/>
                  </a:schemeClr>
                </a:solidFill>
                <a:latin typeface="Times New Roman" panose="02020603050405020304" pitchFamily="18" charset="0"/>
                <a:ea typeface="+mj-ea"/>
                <a:cs typeface="Times New Roman" panose="02020603050405020304" pitchFamily="18" charset="0"/>
              </a:rPr>
              <a:t>Nabergo</a:t>
            </a:r>
            <a:r>
              <a:rPr lang="tr-TR" sz="3600" dirty="0">
                <a:solidFill>
                  <a:schemeClr val="bg1">
                    <a:lumMod val="95000"/>
                  </a:schemeClr>
                </a:solidFill>
                <a:latin typeface="Times New Roman" panose="02020603050405020304" pitchFamily="18" charset="0"/>
                <a:ea typeface="+mj-ea"/>
                <a:cs typeface="Times New Roman" panose="02020603050405020304" pitchFamily="18" charset="0"/>
              </a:rPr>
              <a:t>j</a:t>
            </a:r>
          </a:p>
          <a:p>
            <a:pPr marL="1485900" lvl="2" indent="-571500">
              <a:buFont typeface="Arial" panose="020B0604020202020204" pitchFamily="34" charset="0"/>
              <a:buChar char="•"/>
            </a:pPr>
            <a:r>
              <a:rPr lang="en-US" sz="3600" dirty="0" err="1">
                <a:solidFill>
                  <a:schemeClr val="bg1">
                    <a:lumMod val="95000"/>
                  </a:schemeClr>
                </a:solidFill>
                <a:latin typeface="Times New Roman" panose="02020603050405020304" pitchFamily="18" charset="0"/>
                <a:ea typeface="+mj-ea"/>
                <a:cs typeface="Times New Roman" panose="02020603050405020304" pitchFamily="18" charset="0"/>
              </a:rPr>
              <a:t>Karoly</a:t>
            </a:r>
            <a:r>
              <a:rPr lang="en-US" sz="36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en-US" sz="3600" dirty="0" err="1">
                <a:solidFill>
                  <a:schemeClr val="bg1">
                    <a:lumMod val="95000"/>
                  </a:schemeClr>
                </a:solidFill>
                <a:latin typeface="Times New Roman" panose="02020603050405020304" pitchFamily="18" charset="0"/>
                <a:ea typeface="+mj-ea"/>
                <a:cs typeface="Times New Roman" panose="02020603050405020304" pitchFamily="18" charset="0"/>
              </a:rPr>
              <a:t>Schandl</a:t>
            </a:r>
            <a:r>
              <a:rPr lang="tr-TR" sz="36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3600" dirty="0" err="1">
                <a:solidFill>
                  <a:schemeClr val="bg1">
                    <a:lumMod val="95000"/>
                  </a:schemeClr>
                </a:solidFill>
                <a:latin typeface="Times New Roman" panose="02020603050405020304" pitchFamily="18" charset="0"/>
                <a:ea typeface="+mj-ea"/>
                <a:cs typeface="Times New Roman" panose="02020603050405020304" pitchFamily="18" charset="0"/>
              </a:rPr>
              <a:t>have</a:t>
            </a:r>
            <a:r>
              <a:rPr lang="tr-TR" sz="36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3600" dirty="0" err="1">
                <a:solidFill>
                  <a:schemeClr val="bg1">
                    <a:lumMod val="95000"/>
                  </a:schemeClr>
                </a:solidFill>
                <a:latin typeface="Times New Roman" panose="02020603050405020304" pitchFamily="18" charset="0"/>
                <a:ea typeface="+mj-ea"/>
                <a:cs typeface="Times New Roman" panose="02020603050405020304" pitchFamily="18" charset="0"/>
              </a:rPr>
              <a:t>travelled</a:t>
            </a:r>
            <a:endParaRPr lang="tr-TR" sz="3600" dirty="0">
              <a:solidFill>
                <a:schemeClr val="bg1">
                  <a:lumMod val="95000"/>
                </a:schemeClr>
              </a:solidFill>
              <a:latin typeface="Times New Roman" panose="02020603050405020304" pitchFamily="18" charset="0"/>
              <a:ea typeface="+mj-ea"/>
              <a:cs typeface="Times New Roman" panose="02020603050405020304" pitchFamily="18" charset="0"/>
            </a:endParaRPr>
          </a:p>
          <a:p>
            <a:pPr marL="1485900" lvl="2" indent="-571500">
              <a:buFont typeface="Arial" panose="020B0604020202020204" pitchFamily="34" charset="0"/>
              <a:buChar char="•"/>
            </a:pPr>
            <a:r>
              <a:rPr lang="tr-TR" sz="3600" i="1" dirty="0">
                <a:solidFill>
                  <a:schemeClr val="bg1">
                    <a:lumMod val="95000"/>
                  </a:schemeClr>
                </a:solidFill>
                <a:latin typeface="Times New Roman" panose="02020603050405020304" pitchFamily="18" charset="0"/>
                <a:ea typeface="+mj-ea"/>
                <a:cs typeface="Times New Roman" panose="02020603050405020304" pitchFamily="18" charset="0"/>
              </a:rPr>
              <a:t>Geneve, Toulouse, Poznan, Istanbul</a:t>
            </a:r>
          </a:p>
          <a:p>
            <a:pPr marL="1485900" lvl="2" indent="-571500">
              <a:buFont typeface="Arial" panose="020B0604020202020204" pitchFamily="34" charset="0"/>
              <a:buChar char="•"/>
            </a:pPr>
            <a:endParaRPr lang="tr-TR" sz="3600" dirty="0">
              <a:solidFill>
                <a:schemeClr val="bg1">
                  <a:lumMod val="95000"/>
                </a:schemeClr>
              </a:solidFill>
              <a:latin typeface="Times New Roman" panose="02020603050405020304" pitchFamily="18" charset="0"/>
              <a:ea typeface="+mj-ea"/>
              <a:cs typeface="Times New Roman" panose="02020603050405020304" pitchFamily="18" charset="0"/>
            </a:endParaRPr>
          </a:p>
        </p:txBody>
      </p:sp>
      <p:sp>
        <p:nvSpPr>
          <p:cNvPr id="8" name="Title 1"/>
          <p:cNvSpPr>
            <a:spLocks noGrp="1"/>
          </p:cNvSpPr>
          <p:nvPr>
            <p:ph type="title"/>
          </p:nvPr>
        </p:nvSpPr>
        <p:spPr>
          <a:xfrm>
            <a:off x="1547664" y="72641"/>
            <a:ext cx="7488832" cy="1143000"/>
          </a:xfrm>
        </p:spPr>
        <p:txBody>
          <a:bodyPr>
            <a:normAutofit fontScale="90000"/>
          </a:bodyPr>
          <a:lstStyle/>
          <a:p>
            <a:pPr algn="l"/>
            <a:r>
              <a:rPr lang="tr-TR" sz="4400" i="1" dirty="0">
                <a:solidFill>
                  <a:schemeClr val="bg1">
                    <a:lumMod val="95000"/>
                  </a:schemeClr>
                </a:solidFill>
                <a:latin typeface="Times New Roman" panose="02020603050405020304" pitchFamily="18" charset="0"/>
                <a:ea typeface="+mj-ea"/>
                <a:cs typeface="Times New Roman" panose="02020603050405020304" pitchFamily="18" charset="0"/>
              </a:rPr>
              <a:t>10) SECEC </a:t>
            </a:r>
            <a:r>
              <a:rPr lang="tr-TR" sz="4400" i="1" dirty="0" err="1">
                <a:solidFill>
                  <a:schemeClr val="bg1">
                    <a:lumMod val="95000"/>
                  </a:schemeClr>
                </a:solidFill>
                <a:latin typeface="Times New Roman" panose="02020603050405020304" pitchFamily="18" charset="0"/>
                <a:ea typeface="+mj-ea"/>
                <a:cs typeface="Times New Roman" panose="02020603050405020304" pitchFamily="18" charset="0"/>
              </a:rPr>
              <a:t>Eastern</a:t>
            </a:r>
            <a:r>
              <a:rPr lang="tr-TR" sz="4400" i="1"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i="1" dirty="0" err="1">
                <a:solidFill>
                  <a:schemeClr val="bg1">
                    <a:lumMod val="95000"/>
                  </a:schemeClr>
                </a:solidFill>
                <a:latin typeface="Times New Roman" panose="02020603050405020304" pitchFamily="18" charset="0"/>
                <a:ea typeface="+mj-ea"/>
                <a:cs typeface="Times New Roman" panose="02020603050405020304" pitchFamily="18" charset="0"/>
              </a:rPr>
              <a:t>European</a:t>
            </a:r>
            <a:r>
              <a:rPr lang="tr-TR" sz="4400" i="1"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i="1" dirty="0" err="1">
                <a:solidFill>
                  <a:schemeClr val="bg1">
                    <a:lumMod val="95000"/>
                  </a:schemeClr>
                </a:solidFill>
                <a:latin typeface="Times New Roman" panose="02020603050405020304" pitchFamily="18" charset="0"/>
                <a:ea typeface="+mj-ea"/>
                <a:cs typeface="Times New Roman" panose="02020603050405020304" pitchFamily="18" charset="0"/>
              </a:rPr>
              <a:t>Travelling</a:t>
            </a:r>
            <a:r>
              <a:rPr lang="tr-TR" sz="4400" i="1"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i="1" dirty="0" err="1">
                <a:solidFill>
                  <a:schemeClr val="bg1">
                    <a:lumMod val="95000"/>
                  </a:schemeClr>
                </a:solidFill>
                <a:latin typeface="Times New Roman" panose="02020603050405020304" pitchFamily="18" charset="0"/>
                <a:ea typeface="+mj-ea"/>
                <a:cs typeface="Times New Roman" panose="02020603050405020304" pitchFamily="18" charset="0"/>
              </a:rPr>
              <a:t>Fellowship</a:t>
            </a:r>
            <a:endParaRPr lang="tr-TR" sz="4400" i="1" dirty="0">
              <a:solidFill>
                <a:schemeClr val="bg1">
                  <a:lumMod val="95000"/>
                </a:schemeClr>
              </a:solidFill>
              <a:latin typeface="Times New Roman" panose="02020603050405020304" pitchFamily="18" charset="0"/>
              <a:ea typeface="+mj-ea"/>
              <a:cs typeface="Times New Roman" panose="02020603050405020304" pitchFamily="18" charset="0"/>
            </a:endParaRPr>
          </a:p>
        </p:txBody>
      </p:sp>
      <p:pic>
        <p:nvPicPr>
          <p:cNvPr id="3" name="Resim 2" descr="kişi, iç mekan, kadın, insanlar içeren bir resim&#10;&#10;Açıklama otomatik olarak oluşturuldu">
            <a:extLst>
              <a:ext uri="{FF2B5EF4-FFF2-40B4-BE49-F238E27FC236}">
                <a16:creationId xmlns:a16="http://schemas.microsoft.com/office/drawing/2014/main" xmlns="" id="{2EA4DC8E-39A5-4D6B-B2A7-6A0457E8BC41}"/>
              </a:ext>
            </a:extLst>
          </p:cNvPr>
          <p:cNvPicPr>
            <a:picLocks noChangeAspect="1"/>
          </p:cNvPicPr>
          <p:nvPr/>
        </p:nvPicPr>
        <p:blipFill rotWithShape="1">
          <a:blip r:embed="rId5">
            <a:extLst>
              <a:ext uri="{28A0092B-C50C-407E-A947-70E740481C1C}">
                <a14:useLocalDpi xmlns:a14="http://schemas.microsoft.com/office/drawing/2010/main" val="0"/>
              </a:ext>
            </a:extLst>
          </a:blip>
          <a:srcRect l="708" r="-1"/>
          <a:stretch/>
        </p:blipFill>
        <p:spPr>
          <a:xfrm>
            <a:off x="5817870" y="1484784"/>
            <a:ext cx="3047839" cy="5172020"/>
          </a:xfrm>
          <a:prstGeom prst="rect">
            <a:avLst/>
          </a:prstGeom>
        </p:spPr>
      </p:pic>
    </p:spTree>
    <p:extLst>
      <p:ext uri="{BB962C8B-B14F-4D97-AF65-F5344CB8AC3E}">
        <p14:creationId xmlns:p14="http://schemas.microsoft.com/office/powerpoint/2010/main" val="3164074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7" name="TextBox 6"/>
          <p:cNvSpPr txBox="1"/>
          <p:nvPr/>
        </p:nvSpPr>
        <p:spPr>
          <a:xfrm>
            <a:off x="5759624" y="1291619"/>
            <a:ext cx="3384376" cy="954107"/>
          </a:xfrm>
          <a:prstGeom prst="rect">
            <a:avLst/>
          </a:prstGeom>
          <a:noFill/>
        </p:spPr>
        <p:txBody>
          <a:bodyPr wrap="square" rtlCol="0">
            <a:spAutoFit/>
          </a:bodyPr>
          <a:lstStyle/>
          <a:p>
            <a:r>
              <a:rPr lang="tr-TR" sz="2800" i="1" dirty="0">
                <a:solidFill>
                  <a:schemeClr val="bg1">
                    <a:lumMod val="95000"/>
                  </a:schemeClr>
                </a:solidFill>
                <a:latin typeface="Times New Roman" panose="02020603050405020304" pitchFamily="18" charset="0"/>
                <a:ea typeface="+mj-ea"/>
                <a:cs typeface="Times New Roman" panose="02020603050405020304" pitchFamily="18" charset="0"/>
              </a:rPr>
              <a:t>Eastern European </a:t>
            </a:r>
            <a:r>
              <a:rPr lang="tr-TR" sz="2800" i="1" dirty="0" err="1">
                <a:solidFill>
                  <a:schemeClr val="bg1">
                    <a:lumMod val="95000"/>
                  </a:schemeClr>
                </a:solidFill>
                <a:latin typeface="Times New Roman" panose="02020603050405020304" pitchFamily="18" charset="0"/>
                <a:ea typeface="+mj-ea"/>
                <a:cs typeface="Times New Roman" panose="02020603050405020304" pitchFamily="18" charset="0"/>
              </a:rPr>
              <a:t>Travelling</a:t>
            </a:r>
            <a:r>
              <a:rPr lang="tr-TR" sz="2800" i="1"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2800" i="1" dirty="0" err="1">
                <a:solidFill>
                  <a:schemeClr val="bg1">
                    <a:lumMod val="95000"/>
                  </a:schemeClr>
                </a:solidFill>
                <a:latin typeface="Times New Roman" panose="02020603050405020304" pitchFamily="18" charset="0"/>
                <a:ea typeface="+mj-ea"/>
                <a:cs typeface="Times New Roman" panose="02020603050405020304" pitchFamily="18" charset="0"/>
              </a:rPr>
              <a:t>Fellowship</a:t>
            </a:r>
            <a:endParaRPr lang="tr-TR" sz="2800" i="1" dirty="0">
              <a:solidFill>
                <a:schemeClr val="bg1">
                  <a:lumMod val="95000"/>
                </a:schemeClr>
              </a:solidFill>
              <a:latin typeface="Times New Roman" panose="02020603050405020304" pitchFamily="18" charset="0"/>
              <a:ea typeface="+mj-ea"/>
              <a:cs typeface="Times New Roman" panose="02020603050405020304" pitchFamily="18" charset="0"/>
            </a:endParaRPr>
          </a:p>
        </p:txBody>
      </p:sp>
      <p:pic>
        <p:nvPicPr>
          <p:cNvPr id="6" name="Resim 5" descr="kişi, tablo, adam, bina içeren bir resim&#10;&#10;Açıklama otomatik olarak oluşturuldu">
            <a:extLst>
              <a:ext uri="{FF2B5EF4-FFF2-40B4-BE49-F238E27FC236}">
                <a16:creationId xmlns:a16="http://schemas.microsoft.com/office/drawing/2014/main" xmlns="" id="{FFBEF262-AC51-46AC-8C56-75164922BA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683568" y="2245726"/>
            <a:ext cx="7956376" cy="4085224"/>
          </a:xfrm>
          <a:prstGeom prst="rect">
            <a:avLst/>
          </a:prstGeom>
        </p:spPr>
      </p:pic>
      <p:pic>
        <p:nvPicPr>
          <p:cNvPr id="12" name="Resim 11" descr="iç mekan, kişi, tablo, yiyecek içeren bir resim&#10;&#10;Açıklama otomatik olarak oluşturuldu">
            <a:extLst>
              <a:ext uri="{FF2B5EF4-FFF2-40B4-BE49-F238E27FC236}">
                <a16:creationId xmlns:a16="http://schemas.microsoft.com/office/drawing/2014/main" xmlns="" id="{AE5C9AD5-78ED-40AC-822C-E8772A70FD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2242526"/>
            <a:ext cx="6048672" cy="4536504"/>
          </a:xfrm>
          <a:prstGeom prst="rect">
            <a:avLst/>
          </a:prstGeom>
        </p:spPr>
      </p:pic>
      <p:pic>
        <p:nvPicPr>
          <p:cNvPr id="10" name="Resim 9" descr="kişi, iç mekan, dik, adam içeren bir resim&#10;&#10;Açıklama otomatik olarak oluşturuldu">
            <a:extLst>
              <a:ext uri="{FF2B5EF4-FFF2-40B4-BE49-F238E27FC236}">
                <a16:creationId xmlns:a16="http://schemas.microsoft.com/office/drawing/2014/main" xmlns="" id="{45E494A5-3906-46AD-BCBA-FAECDA4A58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0069" y="2242526"/>
            <a:ext cx="5883374" cy="4412531"/>
          </a:xfrm>
          <a:prstGeom prst="rect">
            <a:avLst/>
          </a:prstGeom>
        </p:spPr>
      </p:pic>
      <p:sp>
        <p:nvSpPr>
          <p:cNvPr id="14" name="TextBox 6">
            <a:extLst>
              <a:ext uri="{FF2B5EF4-FFF2-40B4-BE49-F238E27FC236}">
                <a16:creationId xmlns:a16="http://schemas.microsoft.com/office/drawing/2014/main" xmlns="" id="{79CBD594-C581-46D4-9753-96E249DFB8F1}"/>
              </a:ext>
            </a:extLst>
          </p:cNvPr>
          <p:cNvSpPr txBox="1"/>
          <p:nvPr/>
        </p:nvSpPr>
        <p:spPr>
          <a:xfrm>
            <a:off x="158195" y="1268760"/>
            <a:ext cx="5328592" cy="954107"/>
          </a:xfrm>
          <a:prstGeom prst="rect">
            <a:avLst/>
          </a:prstGeom>
          <a:noFill/>
        </p:spPr>
        <p:txBody>
          <a:bodyPr wrap="square" rtlCol="0">
            <a:spAutoFit/>
          </a:bodyPr>
          <a:lstStyle/>
          <a:p>
            <a:r>
              <a:rPr lang="tr-TR" sz="2800" i="1" dirty="0" err="1">
                <a:solidFill>
                  <a:schemeClr val="bg1">
                    <a:lumMod val="95000"/>
                  </a:schemeClr>
                </a:solidFill>
                <a:latin typeface="Times New Roman" panose="02020603050405020304" pitchFamily="18" charset="0"/>
                <a:ea typeface="+mj-ea"/>
                <a:cs typeface="Times New Roman" panose="02020603050405020304" pitchFamily="18" charset="0"/>
              </a:rPr>
              <a:t>Istanbul</a:t>
            </a:r>
            <a:r>
              <a:rPr lang="tr-TR" sz="2800" i="1" dirty="0">
                <a:solidFill>
                  <a:schemeClr val="bg1">
                    <a:lumMod val="95000"/>
                  </a:schemeClr>
                </a:solidFill>
                <a:latin typeface="Times New Roman" panose="02020603050405020304" pitchFamily="18" charset="0"/>
                <a:ea typeface="+mj-ea"/>
                <a:cs typeface="Times New Roman" panose="02020603050405020304" pitchFamily="18" charset="0"/>
              </a:rPr>
              <a:t>, </a:t>
            </a:r>
          </a:p>
          <a:p>
            <a:r>
              <a:rPr lang="tr-TR" sz="2800" i="1" dirty="0" err="1">
                <a:solidFill>
                  <a:schemeClr val="bg1">
                    <a:lumMod val="95000"/>
                  </a:schemeClr>
                </a:solidFill>
                <a:latin typeface="Times New Roman" panose="02020603050405020304" pitchFamily="18" charset="0"/>
                <a:ea typeface="+mj-ea"/>
                <a:cs typeface="Times New Roman" panose="02020603050405020304" pitchFamily="18" charset="0"/>
              </a:rPr>
              <a:t>November</a:t>
            </a:r>
            <a:r>
              <a:rPr lang="tr-TR" sz="2800" i="1" dirty="0">
                <a:solidFill>
                  <a:schemeClr val="bg1">
                    <a:lumMod val="95000"/>
                  </a:schemeClr>
                </a:solidFill>
                <a:latin typeface="Times New Roman" panose="02020603050405020304" pitchFamily="18" charset="0"/>
                <a:ea typeface="+mj-ea"/>
                <a:cs typeface="Times New Roman" panose="02020603050405020304" pitchFamily="18" charset="0"/>
              </a:rPr>
              <a:t> 25, 2019 (</a:t>
            </a:r>
            <a:r>
              <a:rPr lang="tr-TR" sz="2800" i="1" dirty="0" err="1">
                <a:solidFill>
                  <a:schemeClr val="bg1">
                    <a:lumMod val="95000"/>
                  </a:schemeClr>
                </a:solidFill>
                <a:latin typeface="Times New Roman" panose="02020603050405020304" pitchFamily="18" charset="0"/>
                <a:ea typeface="+mj-ea"/>
                <a:cs typeface="Times New Roman" panose="02020603050405020304" pitchFamily="18" charset="0"/>
              </a:rPr>
              <a:t>Before</a:t>
            </a:r>
            <a:r>
              <a:rPr lang="tr-TR" sz="2800" i="1"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2800" i="1" dirty="0" err="1">
                <a:solidFill>
                  <a:schemeClr val="bg1">
                    <a:lumMod val="95000"/>
                  </a:schemeClr>
                </a:solidFill>
                <a:latin typeface="Times New Roman" panose="02020603050405020304" pitchFamily="18" charset="0"/>
                <a:ea typeface="+mj-ea"/>
                <a:cs typeface="Times New Roman" panose="02020603050405020304" pitchFamily="18" charset="0"/>
              </a:rPr>
              <a:t>Covid</a:t>
            </a:r>
            <a:r>
              <a:rPr lang="tr-TR" sz="2800" i="1" dirty="0">
                <a:solidFill>
                  <a:schemeClr val="bg1">
                    <a:lumMod val="95000"/>
                  </a:schemeClr>
                </a:solidFill>
                <a:latin typeface="Times New Roman" panose="02020603050405020304" pitchFamily="18" charset="0"/>
                <a:ea typeface="+mj-ea"/>
                <a:cs typeface="Times New Roman" panose="02020603050405020304" pitchFamily="18" charset="0"/>
              </a:rPr>
              <a:t>) </a:t>
            </a:r>
          </a:p>
        </p:txBody>
      </p:sp>
      <p:sp>
        <p:nvSpPr>
          <p:cNvPr id="13" name="Title 1">
            <a:extLst>
              <a:ext uri="{FF2B5EF4-FFF2-40B4-BE49-F238E27FC236}">
                <a16:creationId xmlns:a16="http://schemas.microsoft.com/office/drawing/2014/main" xmlns="" id="{78C74FA8-D87F-47B2-8734-4919C86B6743}"/>
              </a:ext>
            </a:extLst>
          </p:cNvPr>
          <p:cNvSpPr>
            <a:spLocks noGrp="1"/>
          </p:cNvSpPr>
          <p:nvPr>
            <p:ph type="title"/>
          </p:nvPr>
        </p:nvSpPr>
        <p:spPr>
          <a:xfrm>
            <a:off x="1547664" y="72641"/>
            <a:ext cx="7488832" cy="1143000"/>
          </a:xfrm>
        </p:spPr>
        <p:txBody>
          <a:bodyPr>
            <a:normAutofit fontScale="90000"/>
          </a:bodyPr>
          <a:lstStyle/>
          <a:p>
            <a:pPr algn="l"/>
            <a:r>
              <a:rPr lang="tr-TR" sz="4400" i="1" dirty="0">
                <a:solidFill>
                  <a:schemeClr val="bg1">
                    <a:lumMod val="95000"/>
                  </a:schemeClr>
                </a:solidFill>
                <a:latin typeface="Times New Roman" panose="02020603050405020304" pitchFamily="18" charset="0"/>
                <a:ea typeface="+mj-ea"/>
                <a:cs typeface="Times New Roman" panose="02020603050405020304" pitchFamily="18" charset="0"/>
              </a:rPr>
              <a:t>10) SECEC </a:t>
            </a:r>
            <a:r>
              <a:rPr lang="tr-TR" sz="4400" i="1" dirty="0" err="1">
                <a:solidFill>
                  <a:schemeClr val="bg1">
                    <a:lumMod val="95000"/>
                  </a:schemeClr>
                </a:solidFill>
                <a:latin typeface="Times New Roman" panose="02020603050405020304" pitchFamily="18" charset="0"/>
                <a:ea typeface="+mj-ea"/>
                <a:cs typeface="Times New Roman" panose="02020603050405020304" pitchFamily="18" charset="0"/>
              </a:rPr>
              <a:t>Eastern</a:t>
            </a:r>
            <a:r>
              <a:rPr lang="tr-TR" sz="4400" i="1"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i="1" dirty="0" err="1">
                <a:solidFill>
                  <a:schemeClr val="bg1">
                    <a:lumMod val="95000"/>
                  </a:schemeClr>
                </a:solidFill>
                <a:latin typeface="Times New Roman" panose="02020603050405020304" pitchFamily="18" charset="0"/>
                <a:ea typeface="+mj-ea"/>
                <a:cs typeface="Times New Roman" panose="02020603050405020304" pitchFamily="18" charset="0"/>
              </a:rPr>
              <a:t>European</a:t>
            </a:r>
            <a:r>
              <a:rPr lang="tr-TR" sz="4400" i="1"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i="1" dirty="0" err="1">
                <a:solidFill>
                  <a:schemeClr val="bg1">
                    <a:lumMod val="95000"/>
                  </a:schemeClr>
                </a:solidFill>
                <a:latin typeface="Times New Roman" panose="02020603050405020304" pitchFamily="18" charset="0"/>
                <a:ea typeface="+mj-ea"/>
                <a:cs typeface="Times New Roman" panose="02020603050405020304" pitchFamily="18" charset="0"/>
              </a:rPr>
              <a:t>Travelling</a:t>
            </a:r>
            <a:r>
              <a:rPr lang="tr-TR" sz="4400" i="1"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i="1" dirty="0" err="1">
                <a:solidFill>
                  <a:schemeClr val="bg1">
                    <a:lumMod val="95000"/>
                  </a:schemeClr>
                </a:solidFill>
                <a:latin typeface="Times New Roman" panose="02020603050405020304" pitchFamily="18" charset="0"/>
                <a:ea typeface="+mj-ea"/>
                <a:cs typeface="Times New Roman" panose="02020603050405020304" pitchFamily="18" charset="0"/>
              </a:rPr>
              <a:t>Fellowship</a:t>
            </a:r>
            <a:endParaRPr lang="tr-TR" sz="4400" i="1" dirty="0">
              <a:solidFill>
                <a:schemeClr val="bg1">
                  <a:lumMod val="95000"/>
                </a:schemeClr>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5546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7" name="TextBox 6"/>
          <p:cNvSpPr txBox="1"/>
          <p:nvPr/>
        </p:nvSpPr>
        <p:spPr>
          <a:xfrm>
            <a:off x="0" y="1550996"/>
            <a:ext cx="8399998" cy="3970318"/>
          </a:xfrm>
          <a:prstGeom prst="rect">
            <a:avLst/>
          </a:prstGeom>
          <a:noFill/>
        </p:spPr>
        <p:txBody>
          <a:bodyPr wrap="square" rtlCol="0">
            <a:spAutoFit/>
          </a:bodyPr>
          <a:lstStyle/>
          <a:p>
            <a:pPr marL="571500" indent="-571500">
              <a:buFont typeface="Arial" panose="020B0604020202020204" pitchFamily="34" charset="0"/>
              <a:buChar char="•"/>
            </a:pPr>
            <a:r>
              <a:rPr lang="tr-TR" sz="4200" i="1" dirty="0">
                <a:solidFill>
                  <a:schemeClr val="bg1">
                    <a:lumMod val="95000"/>
                  </a:schemeClr>
                </a:solidFill>
                <a:latin typeface="Times New Roman" panose="02020603050405020304" pitchFamily="18" charset="0"/>
                <a:ea typeface="+mj-ea"/>
                <a:cs typeface="Times New Roman" panose="02020603050405020304" pitchFamily="18" charset="0"/>
              </a:rPr>
              <a:t>Eastern European Travelling Fellowship</a:t>
            </a:r>
          </a:p>
          <a:p>
            <a:pPr marL="1485900" lvl="2" indent="-571500">
              <a:buFont typeface="Arial" panose="020B0604020202020204" pitchFamily="34" charset="0"/>
              <a:buChar char="•"/>
            </a:pPr>
            <a:r>
              <a:rPr lang="tr-TR" sz="4200" dirty="0">
                <a:solidFill>
                  <a:schemeClr val="bg1">
                    <a:lumMod val="95000"/>
                  </a:schemeClr>
                </a:solidFill>
                <a:latin typeface="Times New Roman" panose="02020603050405020304" pitchFamily="18" charset="0"/>
                <a:ea typeface="+mj-ea"/>
                <a:cs typeface="Times New Roman" panose="02020603050405020304" pitchFamily="18" charset="0"/>
              </a:rPr>
              <a:t>Travel ban </a:t>
            </a:r>
            <a:r>
              <a:rPr lang="tr-TR" sz="4200" dirty="0" err="1">
                <a:solidFill>
                  <a:schemeClr val="bg1">
                    <a:lumMod val="95000"/>
                  </a:schemeClr>
                </a:solidFill>
                <a:latin typeface="Times New Roman" panose="02020603050405020304" pitchFamily="18" charset="0"/>
                <a:ea typeface="+mj-ea"/>
                <a:cs typeface="Times New Roman" panose="02020603050405020304" pitchFamily="18" charset="0"/>
              </a:rPr>
              <a:t>due</a:t>
            </a:r>
            <a:r>
              <a:rPr lang="tr-TR" sz="42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200" dirty="0" err="1">
                <a:solidFill>
                  <a:schemeClr val="bg1">
                    <a:lumMod val="95000"/>
                  </a:schemeClr>
                </a:solidFill>
                <a:latin typeface="Times New Roman" panose="02020603050405020304" pitchFamily="18" charset="0"/>
                <a:ea typeface="+mj-ea"/>
                <a:cs typeface="Times New Roman" panose="02020603050405020304" pitchFamily="18" charset="0"/>
              </a:rPr>
              <a:t>to</a:t>
            </a:r>
            <a:r>
              <a:rPr lang="tr-TR" sz="4200" dirty="0">
                <a:solidFill>
                  <a:schemeClr val="bg1">
                    <a:lumMod val="95000"/>
                  </a:schemeClr>
                </a:solidFill>
                <a:latin typeface="Times New Roman" panose="02020603050405020304" pitchFamily="18" charset="0"/>
                <a:ea typeface="+mj-ea"/>
                <a:cs typeface="Times New Roman" panose="02020603050405020304" pitchFamily="18" charset="0"/>
              </a:rPr>
              <a:t>        in 2020</a:t>
            </a:r>
          </a:p>
          <a:p>
            <a:pPr marL="1485900" lvl="2" indent="-571500">
              <a:buFont typeface="Arial" panose="020B0604020202020204" pitchFamily="34" charset="0"/>
              <a:buChar char="•"/>
            </a:pPr>
            <a:r>
              <a:rPr lang="tr-TR" sz="4200" dirty="0" err="1">
                <a:solidFill>
                  <a:schemeClr val="bg1">
                    <a:lumMod val="95000"/>
                  </a:schemeClr>
                </a:solidFill>
                <a:latin typeface="Times New Roman" panose="02020603050405020304" pitchFamily="18" charset="0"/>
                <a:ea typeface="+mj-ea"/>
                <a:cs typeface="Times New Roman" panose="02020603050405020304" pitchFamily="18" charset="0"/>
              </a:rPr>
              <a:t>Arthrex</a:t>
            </a:r>
            <a:r>
              <a:rPr lang="tr-TR" sz="4200" dirty="0">
                <a:solidFill>
                  <a:schemeClr val="bg1">
                    <a:lumMod val="95000"/>
                  </a:schemeClr>
                </a:solidFill>
                <a:latin typeface="Times New Roman" panose="02020603050405020304" pitchFamily="18" charset="0"/>
                <a:ea typeface="+mj-ea"/>
                <a:cs typeface="Times New Roman" panose="02020603050405020304" pitchFamily="18" charset="0"/>
              </a:rPr>
              <a:t> is </a:t>
            </a:r>
            <a:r>
              <a:rPr lang="tr-TR" sz="4200" dirty="0" err="1">
                <a:solidFill>
                  <a:schemeClr val="bg1">
                    <a:lumMod val="95000"/>
                  </a:schemeClr>
                </a:solidFill>
                <a:latin typeface="Times New Roman" panose="02020603050405020304" pitchFamily="18" charset="0"/>
                <a:ea typeface="+mj-ea"/>
                <a:cs typeface="Times New Roman" panose="02020603050405020304" pitchFamily="18" charset="0"/>
              </a:rPr>
              <a:t>the</a:t>
            </a:r>
            <a:r>
              <a:rPr lang="tr-TR" sz="4200" dirty="0">
                <a:solidFill>
                  <a:schemeClr val="bg1">
                    <a:lumMod val="95000"/>
                  </a:schemeClr>
                </a:solidFill>
                <a:latin typeface="Times New Roman" panose="02020603050405020304" pitchFamily="18" charset="0"/>
                <a:ea typeface="+mj-ea"/>
                <a:cs typeface="Times New Roman" panose="02020603050405020304" pitchFamily="18" charset="0"/>
              </a:rPr>
              <a:t> sponsor in 2021</a:t>
            </a:r>
          </a:p>
          <a:p>
            <a:pPr marL="1485900" lvl="2" indent="-571500">
              <a:buFont typeface="Arial" panose="020B0604020202020204" pitchFamily="34" charset="0"/>
              <a:buChar char="•"/>
            </a:pPr>
            <a:r>
              <a:rPr lang="tr-TR" sz="4200" dirty="0">
                <a:solidFill>
                  <a:schemeClr val="bg1">
                    <a:lumMod val="95000"/>
                  </a:schemeClr>
                </a:solidFill>
                <a:latin typeface="Times New Roman" panose="02020603050405020304" pitchFamily="18" charset="0"/>
                <a:ea typeface="+mj-ea"/>
                <a:cs typeface="Times New Roman" panose="02020603050405020304" pitchFamily="18" charset="0"/>
              </a:rPr>
              <a:t>Applications </a:t>
            </a:r>
            <a:r>
              <a:rPr lang="tr-TR" sz="4200" dirty="0" err="1">
                <a:solidFill>
                  <a:schemeClr val="bg1">
                    <a:lumMod val="95000"/>
                  </a:schemeClr>
                </a:solidFill>
                <a:latin typeface="Times New Roman" panose="02020603050405020304" pitchFamily="18" charset="0"/>
                <a:ea typeface="+mj-ea"/>
                <a:cs typeface="Times New Roman" panose="02020603050405020304" pitchFamily="18" charset="0"/>
              </a:rPr>
              <a:t>are</a:t>
            </a:r>
            <a:r>
              <a:rPr lang="tr-TR" sz="42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200" dirty="0" err="1">
                <a:solidFill>
                  <a:schemeClr val="bg1">
                    <a:lumMod val="95000"/>
                  </a:schemeClr>
                </a:solidFill>
                <a:latin typeface="Times New Roman" panose="02020603050405020304" pitchFamily="18" charset="0"/>
                <a:ea typeface="+mj-ea"/>
                <a:cs typeface="Times New Roman" panose="02020603050405020304" pitchFamily="18" charset="0"/>
              </a:rPr>
              <a:t>open</a:t>
            </a:r>
            <a:r>
              <a:rPr lang="tr-TR" sz="4200" dirty="0">
                <a:solidFill>
                  <a:schemeClr val="bg1">
                    <a:lumMod val="95000"/>
                  </a:schemeClr>
                </a:solidFill>
                <a:latin typeface="Times New Roman" panose="02020603050405020304" pitchFamily="18" charset="0"/>
                <a:ea typeface="+mj-ea"/>
                <a:cs typeface="Times New Roman" panose="02020603050405020304" pitchFamily="18" charset="0"/>
              </a:rPr>
              <a:t>, 4 </a:t>
            </a:r>
            <a:r>
              <a:rPr lang="tr-TR" sz="4200" dirty="0" err="1">
                <a:solidFill>
                  <a:schemeClr val="bg1">
                    <a:lumMod val="95000"/>
                  </a:schemeClr>
                </a:solidFill>
                <a:latin typeface="Times New Roman" panose="02020603050405020304" pitchFamily="18" charset="0"/>
                <a:ea typeface="+mj-ea"/>
                <a:cs typeface="Times New Roman" panose="02020603050405020304" pitchFamily="18" charset="0"/>
              </a:rPr>
              <a:t>until</a:t>
            </a:r>
            <a:r>
              <a:rPr lang="tr-TR" sz="42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200" dirty="0" err="1">
                <a:solidFill>
                  <a:schemeClr val="bg1">
                    <a:lumMod val="95000"/>
                  </a:schemeClr>
                </a:solidFill>
                <a:latin typeface="Times New Roman" panose="02020603050405020304" pitchFamily="18" charset="0"/>
                <a:ea typeface="+mj-ea"/>
                <a:cs typeface="Times New Roman" panose="02020603050405020304" pitchFamily="18" charset="0"/>
              </a:rPr>
              <a:t>now</a:t>
            </a:r>
            <a:endParaRPr lang="tr-TR" sz="4200" dirty="0">
              <a:solidFill>
                <a:schemeClr val="bg1">
                  <a:lumMod val="95000"/>
                </a:schemeClr>
              </a:solidFill>
              <a:latin typeface="Times New Roman" panose="02020603050405020304" pitchFamily="18" charset="0"/>
              <a:ea typeface="+mj-ea"/>
              <a:cs typeface="Times New Roman" panose="02020603050405020304" pitchFamily="18" charset="0"/>
            </a:endParaRPr>
          </a:p>
        </p:txBody>
      </p:sp>
      <p:pic>
        <p:nvPicPr>
          <p:cNvPr id="2" name="Resim 1" descr="pasta, meyve, tablo, döşeli içeren bir resim&#10;&#10;Açıklama otomatik olarak oluşturuldu">
            <a:extLst>
              <a:ext uri="{FF2B5EF4-FFF2-40B4-BE49-F238E27FC236}">
                <a16:creationId xmlns:a16="http://schemas.microsoft.com/office/drawing/2014/main" xmlns="" id="{6D4D6F92-A572-4E91-8D1F-2B86199DC1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38" r="22100"/>
          <a:stretch/>
        </p:blipFill>
        <p:spPr>
          <a:xfrm>
            <a:off x="5436096" y="2780928"/>
            <a:ext cx="874297" cy="880367"/>
          </a:xfrm>
          <a:prstGeom prst="rect">
            <a:avLst/>
          </a:prstGeom>
        </p:spPr>
      </p:pic>
      <p:sp>
        <p:nvSpPr>
          <p:cNvPr id="9" name="Title 1">
            <a:extLst>
              <a:ext uri="{FF2B5EF4-FFF2-40B4-BE49-F238E27FC236}">
                <a16:creationId xmlns:a16="http://schemas.microsoft.com/office/drawing/2014/main" xmlns="" id="{30CD1813-F7A3-401C-963F-1468A732A2AF}"/>
              </a:ext>
            </a:extLst>
          </p:cNvPr>
          <p:cNvSpPr>
            <a:spLocks noGrp="1"/>
          </p:cNvSpPr>
          <p:nvPr>
            <p:ph type="title"/>
          </p:nvPr>
        </p:nvSpPr>
        <p:spPr>
          <a:xfrm>
            <a:off x="1547664" y="72641"/>
            <a:ext cx="7488832" cy="1143000"/>
          </a:xfrm>
        </p:spPr>
        <p:txBody>
          <a:bodyPr>
            <a:normAutofit fontScale="90000"/>
          </a:bodyPr>
          <a:lstStyle/>
          <a:p>
            <a:pPr algn="l"/>
            <a:r>
              <a:rPr lang="tr-TR" sz="4400" i="1" dirty="0">
                <a:solidFill>
                  <a:schemeClr val="bg1">
                    <a:lumMod val="95000"/>
                  </a:schemeClr>
                </a:solidFill>
                <a:latin typeface="Times New Roman" panose="02020603050405020304" pitchFamily="18" charset="0"/>
                <a:ea typeface="+mj-ea"/>
                <a:cs typeface="Times New Roman" panose="02020603050405020304" pitchFamily="18" charset="0"/>
              </a:rPr>
              <a:t>10) SECEC </a:t>
            </a:r>
            <a:r>
              <a:rPr lang="tr-TR" sz="4400" i="1" dirty="0" err="1">
                <a:solidFill>
                  <a:schemeClr val="bg1">
                    <a:lumMod val="95000"/>
                  </a:schemeClr>
                </a:solidFill>
                <a:latin typeface="Times New Roman" panose="02020603050405020304" pitchFamily="18" charset="0"/>
                <a:ea typeface="+mj-ea"/>
                <a:cs typeface="Times New Roman" panose="02020603050405020304" pitchFamily="18" charset="0"/>
              </a:rPr>
              <a:t>Eastern</a:t>
            </a:r>
            <a:r>
              <a:rPr lang="tr-TR" sz="4400" i="1"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i="1" dirty="0" err="1">
                <a:solidFill>
                  <a:schemeClr val="bg1">
                    <a:lumMod val="95000"/>
                  </a:schemeClr>
                </a:solidFill>
                <a:latin typeface="Times New Roman" panose="02020603050405020304" pitchFamily="18" charset="0"/>
                <a:ea typeface="+mj-ea"/>
                <a:cs typeface="Times New Roman" panose="02020603050405020304" pitchFamily="18" charset="0"/>
              </a:rPr>
              <a:t>European</a:t>
            </a:r>
            <a:r>
              <a:rPr lang="tr-TR" sz="4400" i="1"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i="1" dirty="0" err="1">
                <a:solidFill>
                  <a:schemeClr val="bg1">
                    <a:lumMod val="95000"/>
                  </a:schemeClr>
                </a:solidFill>
                <a:latin typeface="Times New Roman" panose="02020603050405020304" pitchFamily="18" charset="0"/>
                <a:ea typeface="+mj-ea"/>
                <a:cs typeface="Times New Roman" panose="02020603050405020304" pitchFamily="18" charset="0"/>
              </a:rPr>
              <a:t>Travelling</a:t>
            </a:r>
            <a:r>
              <a:rPr lang="tr-TR" sz="4400" i="1"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i="1" dirty="0" err="1">
                <a:solidFill>
                  <a:schemeClr val="bg1">
                    <a:lumMod val="95000"/>
                  </a:schemeClr>
                </a:solidFill>
                <a:latin typeface="Times New Roman" panose="02020603050405020304" pitchFamily="18" charset="0"/>
                <a:ea typeface="+mj-ea"/>
                <a:cs typeface="Times New Roman" panose="02020603050405020304" pitchFamily="18" charset="0"/>
              </a:rPr>
              <a:t>Fellowship</a:t>
            </a:r>
            <a:endParaRPr lang="tr-TR" sz="4400" i="1" dirty="0">
              <a:solidFill>
                <a:schemeClr val="bg1">
                  <a:lumMod val="95000"/>
                </a:schemeClr>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4162620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3851" y="72641"/>
            <a:ext cx="7510149" cy="1143000"/>
          </a:xfrm>
        </p:spPr>
        <p:txBody>
          <a:bodyPr>
            <a:normAutofit/>
          </a:bodyPr>
          <a:lstStyle/>
          <a:p>
            <a:pPr algn="l"/>
            <a:r>
              <a:rPr lang="tr-TR" sz="4800" dirty="0">
                <a:solidFill>
                  <a:srgbClr val="EEECE1"/>
                </a:solidFill>
                <a:latin typeface="Times New Roman" panose="02020603050405020304" pitchFamily="18" charset="0"/>
                <a:cs typeface="Times New Roman" panose="02020603050405020304" pitchFamily="18" charset="0"/>
              </a:rPr>
              <a:t>11) </a:t>
            </a:r>
            <a:r>
              <a:rPr lang="tr-TR" sz="4800" dirty="0" err="1">
                <a:solidFill>
                  <a:srgbClr val="EEECE1"/>
                </a:solidFill>
                <a:latin typeface="Times New Roman" panose="02020603050405020304" pitchFamily="18" charset="0"/>
                <a:cs typeface="Times New Roman" panose="02020603050405020304" pitchFamily="18" charset="0"/>
              </a:rPr>
              <a:t>Qualification</a:t>
            </a:r>
            <a:r>
              <a:rPr lang="tr-TR" sz="4800" dirty="0">
                <a:solidFill>
                  <a:srgbClr val="EEECE1"/>
                </a:solidFill>
                <a:latin typeface="Times New Roman" panose="02020603050405020304" pitchFamily="18" charset="0"/>
                <a:cs typeface="Times New Roman" panose="02020603050405020304" pitchFamily="18" charset="0"/>
              </a:rPr>
              <a:t> </a:t>
            </a:r>
            <a:r>
              <a:rPr lang="tr-TR" sz="4800" dirty="0" err="1">
                <a:solidFill>
                  <a:srgbClr val="EEECE1"/>
                </a:solidFill>
                <a:latin typeface="Times New Roman" panose="02020603050405020304" pitchFamily="18" charset="0"/>
                <a:cs typeface="Times New Roman" panose="02020603050405020304" pitchFamily="18" charset="0"/>
              </a:rPr>
              <a:t>Committee</a:t>
            </a:r>
            <a:endParaRPr lang="tr-TR" sz="4800" dirty="0">
              <a:solidFill>
                <a:schemeClr val="bg1">
                  <a:lumMod val="95000"/>
                </a:schemeClr>
              </a:solidFill>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pic>
        <p:nvPicPr>
          <p:cNvPr id="6" name="Resim 5">
            <a:extLst>
              <a:ext uri="{FF2B5EF4-FFF2-40B4-BE49-F238E27FC236}">
                <a16:creationId xmlns:a16="http://schemas.microsoft.com/office/drawing/2014/main" xmlns="" id="{6B08BF7E-BF6A-41BA-8255-B494532A64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5415" y="1445917"/>
            <a:ext cx="3329073" cy="2919187"/>
          </a:xfrm>
          <a:prstGeom prst="rect">
            <a:avLst/>
          </a:prstGeom>
        </p:spPr>
      </p:pic>
      <p:sp>
        <p:nvSpPr>
          <p:cNvPr id="8" name="TextBox 6">
            <a:extLst>
              <a:ext uri="{FF2B5EF4-FFF2-40B4-BE49-F238E27FC236}">
                <a16:creationId xmlns:a16="http://schemas.microsoft.com/office/drawing/2014/main" xmlns="" id="{49AA6923-7769-4121-9DF8-F90F75A65090}"/>
              </a:ext>
            </a:extLst>
          </p:cNvPr>
          <p:cNvSpPr txBox="1"/>
          <p:nvPr/>
        </p:nvSpPr>
        <p:spPr>
          <a:xfrm>
            <a:off x="323528" y="1536174"/>
            <a:ext cx="5472608" cy="4893647"/>
          </a:xfrm>
          <a:prstGeom prst="rect">
            <a:avLst/>
          </a:prstGeom>
          <a:noFill/>
        </p:spPr>
        <p:txBody>
          <a:bodyPr wrap="square" rtlCol="0">
            <a:spAutoFit/>
          </a:bodyPr>
          <a:lstStyle/>
          <a:p>
            <a:pPr marL="428625" indent="-428625">
              <a:buFont typeface="Arial" panose="020B0604020202020204" pitchFamily="34" charset="0"/>
              <a:buChar char="•"/>
            </a:pPr>
            <a:r>
              <a:rPr lang="tr-TR" sz="4400" i="1" u="sng" dirty="0">
                <a:solidFill>
                  <a:srgbClr val="EEECE1"/>
                </a:solidFill>
                <a:latin typeface="Times New Roman" panose="02020603050405020304" pitchFamily="18" charset="0"/>
                <a:cs typeface="Times New Roman" panose="02020603050405020304" pitchFamily="18" charset="0"/>
              </a:rPr>
              <a:t>SECEC </a:t>
            </a:r>
            <a:r>
              <a:rPr lang="tr-TR" sz="4400" i="1" u="sng" dirty="0" err="1">
                <a:solidFill>
                  <a:srgbClr val="EEECE1"/>
                </a:solidFill>
                <a:latin typeface="Times New Roman" panose="02020603050405020304" pitchFamily="18" charset="0"/>
                <a:cs typeface="Times New Roman" panose="02020603050405020304" pitchFamily="18" charset="0"/>
              </a:rPr>
              <a:t>Certificate</a:t>
            </a:r>
            <a:endParaRPr lang="tr-TR" sz="4400" i="1" u="sng" dirty="0">
              <a:solidFill>
                <a:srgbClr val="EEECE1"/>
              </a:solidFill>
              <a:latin typeface="Times New Roman" panose="02020603050405020304" pitchFamily="18" charset="0"/>
              <a:cs typeface="Times New Roman" panose="02020603050405020304" pitchFamily="18" charset="0"/>
            </a:endParaRPr>
          </a:p>
          <a:p>
            <a:pPr marL="428625" indent="-428625">
              <a:buFont typeface="Arial" panose="020B0604020202020204" pitchFamily="34" charset="0"/>
              <a:buChar char="•"/>
            </a:pPr>
            <a:r>
              <a:rPr lang="tr-TR" sz="4400" dirty="0" err="1">
                <a:solidFill>
                  <a:srgbClr val="EEECE1"/>
                </a:solidFill>
                <a:latin typeface="Times New Roman" panose="02020603050405020304" pitchFamily="18" charset="0"/>
                <a:cs typeface="Times New Roman" panose="02020603050405020304" pitchFamily="18" charset="0"/>
              </a:rPr>
              <a:t>Recruting</a:t>
            </a:r>
            <a:r>
              <a:rPr lang="tr-TR" sz="4400" dirty="0">
                <a:solidFill>
                  <a:srgbClr val="EEECE1"/>
                </a:solidFill>
                <a:latin typeface="Times New Roman" panose="02020603050405020304" pitchFamily="18" charset="0"/>
                <a:cs typeface="Times New Roman" panose="02020603050405020304" pitchFamily="18" charset="0"/>
              </a:rPr>
              <a:t> </a:t>
            </a:r>
            <a:r>
              <a:rPr lang="tr-TR" sz="4400" dirty="0" err="1">
                <a:solidFill>
                  <a:srgbClr val="EEECE1"/>
                </a:solidFill>
                <a:latin typeface="Times New Roman" panose="02020603050405020304" pitchFamily="18" charset="0"/>
                <a:cs typeface="Times New Roman" panose="02020603050405020304" pitchFamily="18" charset="0"/>
              </a:rPr>
              <a:t>Teaching</a:t>
            </a:r>
            <a:r>
              <a:rPr lang="tr-TR" sz="4400" dirty="0">
                <a:solidFill>
                  <a:srgbClr val="EEECE1"/>
                </a:solidFill>
                <a:latin typeface="Times New Roman" panose="02020603050405020304" pitchFamily="18" charset="0"/>
                <a:cs typeface="Times New Roman" panose="02020603050405020304" pitchFamily="18" charset="0"/>
              </a:rPr>
              <a:t> </a:t>
            </a:r>
            <a:r>
              <a:rPr lang="tr-TR" sz="4400" dirty="0" err="1">
                <a:solidFill>
                  <a:srgbClr val="EEECE1"/>
                </a:solidFill>
                <a:latin typeface="Times New Roman" panose="02020603050405020304" pitchFamily="18" charset="0"/>
                <a:cs typeface="Times New Roman" panose="02020603050405020304" pitchFamily="18" charset="0"/>
              </a:rPr>
              <a:t>Centers</a:t>
            </a:r>
            <a:endParaRPr lang="tr-TR" sz="4400" dirty="0">
              <a:solidFill>
                <a:srgbClr val="EEECE1"/>
              </a:solidFill>
              <a:latin typeface="Times New Roman" panose="02020603050405020304" pitchFamily="18" charset="0"/>
              <a:cs typeface="Times New Roman" panose="02020603050405020304" pitchFamily="18" charset="0"/>
            </a:endParaRPr>
          </a:p>
          <a:p>
            <a:pPr marL="428625" indent="-428625">
              <a:buFont typeface="Arial" panose="020B0604020202020204" pitchFamily="34" charset="0"/>
              <a:buChar char="•"/>
            </a:pPr>
            <a:r>
              <a:rPr lang="tr-TR" sz="4400" dirty="0">
                <a:solidFill>
                  <a:srgbClr val="EEECE1"/>
                </a:solidFill>
                <a:latin typeface="Times New Roman" panose="02020603050405020304" pitchFamily="18" charset="0"/>
                <a:cs typeface="Times New Roman" panose="02020603050405020304" pitchFamily="18" charset="0"/>
              </a:rPr>
              <a:t>Applications of </a:t>
            </a:r>
            <a:r>
              <a:rPr lang="tr-TR" sz="4400" dirty="0" err="1">
                <a:solidFill>
                  <a:srgbClr val="EEECE1"/>
                </a:solidFill>
                <a:latin typeface="Times New Roman" panose="02020603050405020304" pitchFamily="18" charset="0"/>
                <a:cs typeface="Times New Roman" panose="02020603050405020304" pitchFamily="18" charset="0"/>
              </a:rPr>
              <a:t>the</a:t>
            </a:r>
            <a:r>
              <a:rPr lang="tr-TR" sz="4400" dirty="0">
                <a:solidFill>
                  <a:srgbClr val="EEECE1"/>
                </a:solidFill>
                <a:latin typeface="Times New Roman" panose="02020603050405020304" pitchFamily="18" charset="0"/>
                <a:cs typeface="Times New Roman" panose="02020603050405020304" pitchFamily="18" charset="0"/>
              </a:rPr>
              <a:t> </a:t>
            </a:r>
            <a:r>
              <a:rPr lang="tr-TR" sz="4400" dirty="0" err="1">
                <a:solidFill>
                  <a:srgbClr val="EEECE1"/>
                </a:solidFill>
                <a:latin typeface="Times New Roman" panose="02020603050405020304" pitchFamily="18" charset="0"/>
                <a:cs typeface="Times New Roman" panose="02020603050405020304" pitchFamily="18" charset="0"/>
              </a:rPr>
              <a:t>candidates</a:t>
            </a:r>
            <a:endParaRPr lang="tr-TR" sz="4400" dirty="0">
              <a:solidFill>
                <a:srgbClr val="EEECE1"/>
              </a:solidFill>
              <a:latin typeface="Times New Roman" panose="02020603050405020304" pitchFamily="18" charset="0"/>
              <a:cs typeface="Times New Roman" panose="02020603050405020304" pitchFamily="18" charset="0"/>
            </a:endParaRPr>
          </a:p>
          <a:p>
            <a:pPr marL="428625" indent="-428625">
              <a:buFont typeface="Arial" panose="020B0604020202020204" pitchFamily="34" charset="0"/>
              <a:buChar char="•"/>
            </a:pPr>
            <a:r>
              <a:rPr lang="tr-TR" sz="4400" dirty="0">
                <a:solidFill>
                  <a:schemeClr val="bg1">
                    <a:lumMod val="95000"/>
                  </a:schemeClr>
                </a:solidFill>
                <a:latin typeface="Times New Roman" panose="02020603050405020304" pitchFamily="18" charset="0"/>
                <a:cs typeface="Times New Roman" panose="02020603050405020304" pitchFamily="18" charset="0"/>
              </a:rPr>
              <a:t>SECEC </a:t>
            </a:r>
            <a:r>
              <a:rPr lang="tr-TR" sz="4400" dirty="0" err="1">
                <a:solidFill>
                  <a:schemeClr val="bg1">
                    <a:lumMod val="95000"/>
                  </a:schemeClr>
                </a:solidFill>
                <a:latin typeface="Times New Roman" panose="02020603050405020304" pitchFamily="18" charset="0"/>
                <a:cs typeface="Times New Roman" panose="02020603050405020304" pitchFamily="18" charset="0"/>
              </a:rPr>
              <a:t>Certification</a:t>
            </a:r>
            <a:endParaRPr lang="tr-TR" sz="4400" dirty="0">
              <a:solidFill>
                <a:schemeClr val="bg1">
                  <a:lumMod val="95000"/>
                </a:schemeClr>
              </a:solidFill>
              <a:latin typeface="Times New Roman" panose="02020603050405020304" pitchFamily="18" charset="0"/>
              <a:cs typeface="Times New Roman" panose="02020603050405020304" pitchFamily="18" charset="0"/>
            </a:endParaRPr>
          </a:p>
          <a:p>
            <a:pPr marL="428625" indent="-428625">
              <a:buFont typeface="Arial" panose="020B0604020202020204" pitchFamily="34" charset="0"/>
              <a:buChar char="•"/>
            </a:pPr>
            <a:endParaRPr lang="tr-TR" sz="4400" dirty="0">
              <a:solidFill>
                <a:srgbClr val="EEECE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0007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3" name="TextBox 2"/>
          <p:cNvSpPr txBox="1"/>
          <p:nvPr/>
        </p:nvSpPr>
        <p:spPr>
          <a:xfrm>
            <a:off x="158195" y="1628800"/>
            <a:ext cx="7007154" cy="4832092"/>
          </a:xfrm>
          <a:prstGeom prst="rect">
            <a:avLst/>
          </a:prstGeom>
          <a:noFill/>
        </p:spPr>
        <p:txBody>
          <a:bodyPr wrap="square" rtlCol="0">
            <a:spAutoFit/>
          </a:bodyPr>
          <a:lstStyle/>
          <a:p>
            <a:pPr marL="571500" indent="-571500">
              <a:buFont typeface="Arial" panose="020B0604020202020204" pitchFamily="34" charset="0"/>
              <a:buChar char="•"/>
            </a:pPr>
            <a:r>
              <a:rPr lang="tr-TR" sz="4400" i="1" u="sng" dirty="0" err="1">
                <a:solidFill>
                  <a:schemeClr val="bg1">
                    <a:lumMod val="95000"/>
                  </a:schemeClr>
                </a:solidFill>
                <a:latin typeface="Times New Roman" panose="02020603050405020304" pitchFamily="18" charset="0"/>
                <a:ea typeface="+mj-ea"/>
                <a:cs typeface="Times New Roman" panose="02020603050405020304" pitchFamily="18" charset="0"/>
              </a:rPr>
              <a:t>Qualification</a:t>
            </a:r>
            <a:r>
              <a:rPr lang="tr-TR" sz="4400" i="1" u="sng"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i="1" u="sng" dirty="0" err="1">
                <a:solidFill>
                  <a:schemeClr val="bg1">
                    <a:lumMod val="95000"/>
                  </a:schemeClr>
                </a:solidFill>
                <a:latin typeface="Times New Roman" panose="02020603050405020304" pitchFamily="18" charset="0"/>
                <a:ea typeface="+mj-ea"/>
                <a:cs typeface="Times New Roman" panose="02020603050405020304" pitchFamily="18" charset="0"/>
              </a:rPr>
              <a:t>Credit</a:t>
            </a:r>
            <a:endParaRPr lang="tr-TR" sz="4400" i="1" u="sng" dirty="0">
              <a:solidFill>
                <a:schemeClr val="bg1">
                  <a:lumMod val="95000"/>
                </a:schemeClr>
              </a:solidFill>
              <a:latin typeface="Times New Roman" panose="02020603050405020304" pitchFamily="18" charset="0"/>
              <a:ea typeface="+mj-ea"/>
              <a:cs typeface="Times New Roman" panose="02020603050405020304" pitchFamily="18" charset="0"/>
            </a:endParaRPr>
          </a:p>
          <a:p>
            <a:pPr marL="1028700" lvl="1" indent="-571500">
              <a:buFont typeface="Arial" panose="020B0604020202020204" pitchFamily="34" charset="0"/>
              <a:buChar char="•"/>
            </a:pP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Given</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to</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Scientific</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Events</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p>
          <a:p>
            <a:pPr marL="1028700" lvl="1" indent="-571500">
              <a:buFont typeface="Arial" panose="020B0604020202020204" pitchFamily="34" charset="0"/>
              <a:buChar char="•"/>
            </a:pP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How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much</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of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the</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SECEC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Curriculum</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is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covered</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by</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the</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event’s</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program. </a:t>
            </a:r>
          </a:p>
          <a:p>
            <a:pPr marL="571500" indent="-571500">
              <a:buFont typeface="Arial" panose="020B0604020202020204" pitchFamily="34" charset="0"/>
              <a:buChar char="•"/>
            </a:pPr>
            <a:endParaRPr lang="tr-TR" sz="4400" dirty="0">
              <a:solidFill>
                <a:schemeClr val="bg1">
                  <a:lumMod val="95000"/>
                </a:schemeClr>
              </a:solidFill>
              <a:latin typeface="Times New Roman" panose="02020603050405020304" pitchFamily="18" charset="0"/>
              <a:ea typeface="+mj-ea"/>
              <a:cs typeface="Times New Roman" panose="02020603050405020304" pitchFamily="18" charset="0"/>
            </a:endParaRPr>
          </a:p>
        </p:txBody>
      </p:sp>
      <p:pic>
        <p:nvPicPr>
          <p:cNvPr id="6" name="Picture 5"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0548" y="5106675"/>
            <a:ext cx="2015257" cy="1579781"/>
          </a:xfrm>
          <a:prstGeom prst="rect">
            <a:avLst/>
          </a:prstGeom>
          <a:ln>
            <a:noFill/>
          </a:ln>
          <a:effectLst>
            <a:outerShdw blurRad="190500" algn="tl" rotWithShape="0">
              <a:srgbClr val="000000">
                <a:alpha val="70000"/>
              </a:srgbClr>
            </a:outerShdw>
          </a:effectLst>
        </p:spPr>
      </p:pic>
      <p:sp>
        <p:nvSpPr>
          <p:cNvPr id="9" name="Title 1">
            <a:extLst>
              <a:ext uri="{FF2B5EF4-FFF2-40B4-BE49-F238E27FC236}">
                <a16:creationId xmlns:a16="http://schemas.microsoft.com/office/drawing/2014/main" xmlns="" id="{2A50B369-6F78-4AA7-8798-8E9BD2C7B428}"/>
              </a:ext>
            </a:extLst>
          </p:cNvPr>
          <p:cNvSpPr>
            <a:spLocks noGrp="1"/>
          </p:cNvSpPr>
          <p:nvPr>
            <p:ph type="title"/>
          </p:nvPr>
        </p:nvSpPr>
        <p:spPr>
          <a:xfrm>
            <a:off x="1633851" y="72641"/>
            <a:ext cx="7510149" cy="1143000"/>
          </a:xfrm>
        </p:spPr>
        <p:txBody>
          <a:bodyPr>
            <a:normAutofit/>
          </a:bodyPr>
          <a:lstStyle/>
          <a:p>
            <a:pPr algn="l"/>
            <a:r>
              <a:rPr lang="tr-TR" sz="4800" dirty="0">
                <a:solidFill>
                  <a:srgbClr val="EEECE1"/>
                </a:solidFill>
                <a:latin typeface="Times New Roman" panose="02020603050405020304" pitchFamily="18" charset="0"/>
                <a:cs typeface="Times New Roman" panose="02020603050405020304" pitchFamily="18" charset="0"/>
              </a:rPr>
              <a:t>11) </a:t>
            </a:r>
            <a:r>
              <a:rPr lang="tr-TR" sz="4800" dirty="0" err="1">
                <a:solidFill>
                  <a:srgbClr val="EEECE1"/>
                </a:solidFill>
                <a:latin typeface="Times New Roman" panose="02020603050405020304" pitchFamily="18" charset="0"/>
                <a:cs typeface="Times New Roman" panose="02020603050405020304" pitchFamily="18" charset="0"/>
              </a:rPr>
              <a:t>Qualification</a:t>
            </a:r>
            <a:r>
              <a:rPr lang="tr-TR" sz="4800" dirty="0">
                <a:solidFill>
                  <a:srgbClr val="EEECE1"/>
                </a:solidFill>
                <a:latin typeface="Times New Roman" panose="02020603050405020304" pitchFamily="18" charset="0"/>
                <a:cs typeface="Times New Roman" panose="02020603050405020304" pitchFamily="18" charset="0"/>
              </a:rPr>
              <a:t> </a:t>
            </a:r>
            <a:r>
              <a:rPr lang="tr-TR" sz="4800" dirty="0" err="1">
                <a:solidFill>
                  <a:srgbClr val="EEECE1"/>
                </a:solidFill>
                <a:latin typeface="Times New Roman" panose="02020603050405020304" pitchFamily="18" charset="0"/>
                <a:cs typeface="Times New Roman" panose="02020603050405020304" pitchFamily="18" charset="0"/>
              </a:rPr>
              <a:t>Committee</a:t>
            </a:r>
            <a:endParaRPr lang="tr-TR" sz="4800" dirty="0">
              <a:solidFill>
                <a:schemeClr val="bg1">
                  <a:lumMod val="9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3345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6696744" cy="1143000"/>
          </a:xfrm>
        </p:spPr>
        <p:txBody>
          <a:bodyPr>
            <a:noAutofit/>
          </a:bodyPr>
          <a:lstStyle/>
          <a:p>
            <a:pPr algn="l"/>
            <a:r>
              <a:rPr lang="tr-TR" sz="4000" dirty="0">
                <a:solidFill>
                  <a:schemeClr val="bg1">
                    <a:lumMod val="95000"/>
                  </a:schemeClr>
                </a:solidFill>
                <a:latin typeface="Times New Roman" panose="02020603050405020304" pitchFamily="18" charset="0"/>
                <a:cs typeface="Times New Roman" panose="02020603050405020304" pitchFamily="18" charset="0"/>
              </a:rPr>
              <a:t>12) EFORT –SECEC </a:t>
            </a:r>
            <a:r>
              <a:rPr lang="tr-TR" sz="4000" dirty="0" err="1">
                <a:solidFill>
                  <a:schemeClr val="bg1">
                    <a:lumMod val="95000"/>
                  </a:schemeClr>
                </a:solidFill>
                <a:latin typeface="Times New Roman" panose="02020603050405020304" pitchFamily="18" charset="0"/>
                <a:cs typeface="Times New Roman" panose="02020603050405020304" pitchFamily="18" charset="0"/>
              </a:rPr>
              <a:t>Relations</a:t>
            </a:r>
            <a:r>
              <a:rPr lang="tr-TR" sz="4000" dirty="0">
                <a:solidFill>
                  <a:schemeClr val="bg1">
                    <a:lumMod val="95000"/>
                  </a:schemeClr>
                </a:solidFill>
                <a:latin typeface="Times New Roman" panose="02020603050405020304" pitchFamily="18" charset="0"/>
                <a:cs typeface="Times New Roman" panose="02020603050405020304" pitchFamily="18" charset="0"/>
              </a:rPr>
              <a:t> </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3" name="TextBox 2"/>
          <p:cNvSpPr txBox="1"/>
          <p:nvPr/>
        </p:nvSpPr>
        <p:spPr>
          <a:xfrm>
            <a:off x="158195" y="1484784"/>
            <a:ext cx="8734285" cy="3477875"/>
          </a:xfrm>
          <a:prstGeom prst="rect">
            <a:avLst/>
          </a:prstGeom>
          <a:noFill/>
        </p:spPr>
        <p:txBody>
          <a:bodyPr wrap="square" rtlCol="0">
            <a:spAutoFit/>
          </a:bodyPr>
          <a:lstStyle/>
          <a:p>
            <a:pPr marL="571500" indent="-571500">
              <a:buFont typeface="Arial" panose="020B0604020202020204" pitchFamily="34" charset="0"/>
              <a:buChar char="•"/>
            </a:pP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EFORT Virtual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Congress</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(VEC)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October</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28-30, 2020</a:t>
            </a:r>
          </a:p>
          <a:p>
            <a:pPr marL="571500" indent="-571500">
              <a:buFont typeface="Arial" panose="020B0604020202020204" pitchFamily="34" charset="0"/>
              <a:buChar char="•"/>
            </a:pP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SECEC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concludes</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its</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rotation</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of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Specialy</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Societies</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a:t>
            </a:r>
          </a:p>
          <a:p>
            <a:pPr marL="571500" indent="-571500">
              <a:buFont typeface="Arial" panose="020B0604020202020204" pitchFamily="34" charset="0"/>
              <a:buChar char="•"/>
            </a:pP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Carlos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Torrens</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will</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400" dirty="0" err="1">
                <a:solidFill>
                  <a:schemeClr val="bg1">
                    <a:lumMod val="95000"/>
                  </a:schemeClr>
                </a:solidFill>
                <a:latin typeface="Times New Roman" panose="02020603050405020304" pitchFamily="18" charset="0"/>
                <a:ea typeface="+mj-ea"/>
                <a:cs typeface="Times New Roman" panose="02020603050405020304" pitchFamily="18" charset="0"/>
              </a:rPr>
              <a:t>inform</a:t>
            </a:r>
            <a:r>
              <a:rPr lang="tr-TR" sz="4400" dirty="0">
                <a:solidFill>
                  <a:schemeClr val="bg1">
                    <a:lumMod val="95000"/>
                  </a:schemeClr>
                </a:solidFill>
                <a:latin typeface="Times New Roman" panose="02020603050405020304" pitchFamily="18" charset="0"/>
                <a:ea typeface="+mj-ea"/>
                <a:cs typeface="Times New Roman" panose="02020603050405020304" pitchFamily="18" charset="0"/>
              </a:rPr>
              <a:t> us </a:t>
            </a:r>
          </a:p>
        </p:txBody>
      </p:sp>
    </p:spTree>
    <p:extLst>
      <p:ext uri="{BB962C8B-B14F-4D97-AF65-F5344CB8AC3E}">
        <p14:creationId xmlns:p14="http://schemas.microsoft.com/office/powerpoint/2010/main" val="1240455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5" y="116632"/>
            <a:ext cx="7510149" cy="1143000"/>
          </a:xfrm>
        </p:spPr>
        <p:txBody>
          <a:bodyPr>
            <a:normAutofit fontScale="90000"/>
          </a:bodyPr>
          <a:lstStyle/>
          <a:p>
            <a:pPr algn="l"/>
            <a:r>
              <a:rPr lang="tr-TR" sz="4500" dirty="0">
                <a:solidFill>
                  <a:schemeClr val="bg1">
                    <a:lumMod val="95000"/>
                  </a:schemeClr>
                </a:solidFill>
                <a:latin typeface="Times New Roman" panose="02020603050405020304" pitchFamily="18" charset="0"/>
                <a:cs typeface="Times New Roman" panose="02020603050405020304" pitchFamily="18" charset="0"/>
              </a:rPr>
              <a:t>13) New </a:t>
            </a:r>
            <a:r>
              <a:rPr lang="tr-TR" sz="4500" dirty="0" err="1">
                <a:solidFill>
                  <a:schemeClr val="bg1">
                    <a:lumMod val="95000"/>
                  </a:schemeClr>
                </a:solidFill>
                <a:latin typeface="Times New Roman" panose="02020603050405020304" pitchFamily="18" charset="0"/>
                <a:cs typeface="Times New Roman" panose="02020603050405020304" pitchFamily="18" charset="0"/>
              </a:rPr>
              <a:t>Features</a:t>
            </a:r>
            <a:r>
              <a:rPr lang="tr-TR" sz="4500" dirty="0">
                <a:solidFill>
                  <a:schemeClr val="bg1">
                    <a:lumMod val="95000"/>
                  </a:schemeClr>
                </a:solidFill>
                <a:latin typeface="Times New Roman" panose="02020603050405020304" pitchFamily="18" charset="0"/>
                <a:cs typeface="Times New Roman" panose="02020603050405020304" pitchFamily="18" charset="0"/>
              </a:rPr>
              <a:t> on </a:t>
            </a:r>
            <a:r>
              <a:rPr lang="tr-TR" sz="4500" dirty="0" err="1">
                <a:solidFill>
                  <a:schemeClr val="bg1">
                    <a:lumMod val="95000"/>
                  </a:schemeClr>
                </a:solidFill>
                <a:latin typeface="Times New Roman" panose="02020603050405020304" pitchFamily="18" charset="0"/>
                <a:cs typeface="Times New Roman" panose="02020603050405020304" pitchFamily="18" charset="0"/>
              </a:rPr>
              <a:t>new</a:t>
            </a:r>
            <a:r>
              <a:rPr lang="tr-TR" sz="4500" dirty="0">
                <a:solidFill>
                  <a:schemeClr val="bg1">
                    <a:lumMod val="95000"/>
                  </a:schemeClr>
                </a:solidFill>
                <a:latin typeface="Times New Roman" panose="02020603050405020304" pitchFamily="18" charset="0"/>
                <a:cs typeface="Times New Roman" panose="02020603050405020304" pitchFamily="18" charset="0"/>
              </a:rPr>
              <a:t> </a:t>
            </a:r>
            <a:r>
              <a:rPr lang="tr-TR" sz="4500" dirty="0" err="1">
                <a:solidFill>
                  <a:schemeClr val="bg1">
                    <a:lumMod val="95000"/>
                  </a:schemeClr>
                </a:solidFill>
                <a:latin typeface="Times New Roman" panose="02020603050405020304" pitchFamily="18" charset="0"/>
                <a:cs typeface="Times New Roman" panose="02020603050405020304" pitchFamily="18" charset="0"/>
              </a:rPr>
              <a:t>Website</a:t>
            </a:r>
            <a:endParaRPr lang="tr-TR" sz="4500" dirty="0">
              <a:solidFill>
                <a:schemeClr val="bg1">
                  <a:lumMod val="95000"/>
                </a:schemeClr>
              </a:solidFill>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pic>
        <p:nvPicPr>
          <p:cNvPr id="6" name="Resim 5" descr="ekran görüntüsü, ekran, otobüs, oyuncu içeren bir resim&#10;&#10;Açıklama otomatik olarak oluşturuldu">
            <a:extLst>
              <a:ext uri="{FF2B5EF4-FFF2-40B4-BE49-F238E27FC236}">
                <a16:creationId xmlns:a16="http://schemas.microsoft.com/office/drawing/2014/main" xmlns="" id="{AE57940C-A48F-40CA-A133-FDA0B34723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94" y="1411589"/>
            <a:ext cx="8847587" cy="5296359"/>
          </a:xfrm>
          <a:prstGeom prst="rect">
            <a:avLst/>
          </a:prstGeom>
        </p:spPr>
      </p:pic>
    </p:spTree>
    <p:extLst>
      <p:ext uri="{BB962C8B-B14F-4D97-AF65-F5344CB8AC3E}">
        <p14:creationId xmlns:p14="http://schemas.microsoft.com/office/powerpoint/2010/main" val="2795236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5" y="116632"/>
            <a:ext cx="7510149" cy="1143000"/>
          </a:xfrm>
        </p:spPr>
        <p:txBody>
          <a:bodyPr>
            <a:normAutofit fontScale="90000"/>
          </a:bodyPr>
          <a:lstStyle/>
          <a:p>
            <a:pPr algn="l"/>
            <a:r>
              <a:rPr lang="tr-TR" sz="4500" dirty="0">
                <a:solidFill>
                  <a:schemeClr val="bg1">
                    <a:lumMod val="95000"/>
                  </a:schemeClr>
                </a:solidFill>
                <a:latin typeface="Times New Roman" panose="02020603050405020304" pitchFamily="18" charset="0"/>
                <a:cs typeface="Times New Roman" panose="02020603050405020304" pitchFamily="18" charset="0"/>
              </a:rPr>
              <a:t>13) New </a:t>
            </a:r>
            <a:r>
              <a:rPr lang="tr-TR" sz="4500" dirty="0" err="1">
                <a:solidFill>
                  <a:schemeClr val="bg1">
                    <a:lumMod val="95000"/>
                  </a:schemeClr>
                </a:solidFill>
                <a:latin typeface="Times New Roman" panose="02020603050405020304" pitchFamily="18" charset="0"/>
                <a:cs typeface="Times New Roman" panose="02020603050405020304" pitchFamily="18" charset="0"/>
              </a:rPr>
              <a:t>Features</a:t>
            </a:r>
            <a:r>
              <a:rPr lang="tr-TR" sz="4500" dirty="0">
                <a:solidFill>
                  <a:schemeClr val="bg1">
                    <a:lumMod val="95000"/>
                  </a:schemeClr>
                </a:solidFill>
                <a:latin typeface="Times New Roman" panose="02020603050405020304" pitchFamily="18" charset="0"/>
                <a:cs typeface="Times New Roman" panose="02020603050405020304" pitchFamily="18" charset="0"/>
              </a:rPr>
              <a:t> on </a:t>
            </a:r>
            <a:r>
              <a:rPr lang="tr-TR" sz="4500" dirty="0" err="1">
                <a:solidFill>
                  <a:schemeClr val="bg1">
                    <a:lumMod val="95000"/>
                  </a:schemeClr>
                </a:solidFill>
                <a:latin typeface="Times New Roman" panose="02020603050405020304" pitchFamily="18" charset="0"/>
                <a:cs typeface="Times New Roman" panose="02020603050405020304" pitchFamily="18" charset="0"/>
              </a:rPr>
              <a:t>new</a:t>
            </a:r>
            <a:r>
              <a:rPr lang="tr-TR" sz="4500" dirty="0">
                <a:solidFill>
                  <a:schemeClr val="bg1">
                    <a:lumMod val="95000"/>
                  </a:schemeClr>
                </a:solidFill>
                <a:latin typeface="Times New Roman" panose="02020603050405020304" pitchFamily="18" charset="0"/>
                <a:cs typeface="Times New Roman" panose="02020603050405020304" pitchFamily="18" charset="0"/>
              </a:rPr>
              <a:t> </a:t>
            </a:r>
            <a:r>
              <a:rPr lang="tr-TR" sz="4500" dirty="0" err="1">
                <a:solidFill>
                  <a:schemeClr val="bg1">
                    <a:lumMod val="95000"/>
                  </a:schemeClr>
                </a:solidFill>
                <a:latin typeface="Times New Roman" panose="02020603050405020304" pitchFamily="18" charset="0"/>
                <a:cs typeface="Times New Roman" panose="02020603050405020304" pitchFamily="18" charset="0"/>
              </a:rPr>
              <a:t>Website</a:t>
            </a:r>
            <a:endParaRPr lang="tr-TR" sz="4500" dirty="0">
              <a:solidFill>
                <a:schemeClr val="bg1">
                  <a:lumMod val="95000"/>
                </a:schemeClr>
              </a:solidFill>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pic>
        <p:nvPicPr>
          <p:cNvPr id="3" name="Resim 2" descr="ekran görüntüsü içeren bir resim&#10;&#10;Açıklama otomatik olarak oluşturuldu">
            <a:extLst>
              <a:ext uri="{FF2B5EF4-FFF2-40B4-BE49-F238E27FC236}">
                <a16:creationId xmlns:a16="http://schemas.microsoft.com/office/drawing/2014/main" xmlns="" id="{446D8A72-8A81-43E9-88F6-436DA09202E9}"/>
              </a:ext>
            </a:extLst>
          </p:cNvPr>
          <p:cNvPicPr>
            <a:picLocks noChangeAspect="1"/>
          </p:cNvPicPr>
          <p:nvPr/>
        </p:nvPicPr>
        <p:blipFill rotWithShape="1">
          <a:blip r:embed="rId5">
            <a:extLst>
              <a:ext uri="{28A0092B-C50C-407E-A947-70E740481C1C}">
                <a14:useLocalDpi xmlns:a14="http://schemas.microsoft.com/office/drawing/2010/main" val="0"/>
              </a:ext>
            </a:extLst>
          </a:blip>
          <a:srcRect t="14754"/>
          <a:stretch/>
        </p:blipFill>
        <p:spPr>
          <a:xfrm>
            <a:off x="296718" y="1549915"/>
            <a:ext cx="8496944" cy="3041262"/>
          </a:xfrm>
          <a:prstGeom prst="rect">
            <a:avLst/>
          </a:prstGeom>
        </p:spPr>
      </p:pic>
      <p:sp>
        <p:nvSpPr>
          <p:cNvPr id="9" name="TextBox 6">
            <a:extLst>
              <a:ext uri="{FF2B5EF4-FFF2-40B4-BE49-F238E27FC236}">
                <a16:creationId xmlns:a16="http://schemas.microsoft.com/office/drawing/2014/main" xmlns="" id="{E690524F-0B5E-43FD-8455-A985EB1E31E8}"/>
              </a:ext>
            </a:extLst>
          </p:cNvPr>
          <p:cNvSpPr txBox="1"/>
          <p:nvPr/>
        </p:nvSpPr>
        <p:spPr>
          <a:xfrm>
            <a:off x="338234" y="4850576"/>
            <a:ext cx="8467531" cy="1477328"/>
          </a:xfrm>
          <a:prstGeom prst="rect">
            <a:avLst/>
          </a:prstGeom>
          <a:noFill/>
        </p:spPr>
        <p:txBody>
          <a:bodyPr wrap="square" rtlCol="0">
            <a:spAutoFit/>
          </a:bodyPr>
          <a:lstStyle/>
          <a:p>
            <a:r>
              <a:rPr lang="tr-TR" sz="3000" u="sng" dirty="0" err="1">
                <a:solidFill>
                  <a:srgbClr val="EEECE1"/>
                </a:solidFill>
                <a:latin typeface="Times New Roman" panose="02020603050405020304" pitchFamily="18" charset="0"/>
                <a:cs typeface="Times New Roman" panose="02020603050405020304" pitchFamily="18" charset="0"/>
              </a:rPr>
              <a:t>Members</a:t>
            </a:r>
            <a:r>
              <a:rPr lang="tr-TR" sz="3000" u="sng" dirty="0">
                <a:solidFill>
                  <a:srgbClr val="EEECE1"/>
                </a:solidFill>
                <a:latin typeface="Times New Roman" panose="02020603050405020304" pitchFamily="18" charset="0"/>
                <a:cs typeface="Times New Roman" panose="02020603050405020304" pitchFamily="18" charset="0"/>
              </a:rPr>
              <a:t> </a:t>
            </a:r>
            <a:r>
              <a:rPr lang="tr-TR" sz="3000" u="sng" dirty="0" err="1">
                <a:solidFill>
                  <a:srgbClr val="EEECE1"/>
                </a:solidFill>
                <a:latin typeface="Times New Roman" panose="02020603050405020304" pitchFamily="18" charset="0"/>
                <a:cs typeface="Times New Roman" panose="02020603050405020304" pitchFamily="18" charset="0"/>
              </a:rPr>
              <a:t>area</a:t>
            </a:r>
            <a:r>
              <a:rPr lang="tr-TR" sz="3000" u="sng" dirty="0">
                <a:solidFill>
                  <a:srgbClr val="EEECE1"/>
                </a:solidFill>
                <a:latin typeface="Times New Roman" panose="02020603050405020304" pitchFamily="18" charset="0"/>
                <a:cs typeface="Times New Roman" panose="02020603050405020304" pitchFamily="18" charset="0"/>
              </a:rPr>
              <a:t> </a:t>
            </a:r>
            <a:r>
              <a:rPr lang="tr-TR" sz="3000" u="sng" dirty="0" err="1">
                <a:solidFill>
                  <a:srgbClr val="EEECE1"/>
                </a:solidFill>
                <a:latin typeface="Times New Roman" panose="02020603050405020304" pitchFamily="18" charset="0"/>
                <a:cs typeface="Times New Roman" panose="02020603050405020304" pitchFamily="18" charset="0"/>
              </a:rPr>
              <a:t>renewed</a:t>
            </a:r>
            <a:endParaRPr lang="tr-TR" sz="3000" u="sng" dirty="0">
              <a:solidFill>
                <a:srgbClr val="EEECE1"/>
              </a:solidFill>
              <a:latin typeface="Times New Roman" panose="02020603050405020304" pitchFamily="18" charset="0"/>
              <a:cs typeface="Times New Roman" panose="02020603050405020304" pitchFamily="18" charset="0"/>
            </a:endParaRPr>
          </a:p>
          <a:p>
            <a:pPr marL="428625" indent="-428625">
              <a:buFont typeface="Arial" panose="020B0604020202020204" pitchFamily="34" charset="0"/>
              <a:buChar char="•"/>
            </a:pPr>
            <a:r>
              <a:rPr lang="tr-TR" sz="3000" dirty="0" err="1">
                <a:solidFill>
                  <a:srgbClr val="EEECE1"/>
                </a:solidFill>
                <a:latin typeface="Times New Roman" panose="02020603050405020304" pitchFamily="18" charset="0"/>
                <a:cs typeface="Times New Roman" panose="02020603050405020304" pitchFamily="18" charset="0"/>
              </a:rPr>
              <a:t>More</a:t>
            </a:r>
            <a:r>
              <a:rPr lang="tr-TR" sz="3000" dirty="0">
                <a:solidFill>
                  <a:srgbClr val="EEECE1"/>
                </a:solidFill>
                <a:latin typeface="Times New Roman" panose="02020603050405020304" pitchFamily="18" charset="0"/>
                <a:cs typeface="Times New Roman" panose="02020603050405020304" pitchFamily="18" charset="0"/>
              </a:rPr>
              <a:t> </a:t>
            </a:r>
            <a:r>
              <a:rPr lang="tr-TR" sz="3000" dirty="0" err="1">
                <a:solidFill>
                  <a:srgbClr val="EEECE1"/>
                </a:solidFill>
                <a:latin typeface="Times New Roman" panose="02020603050405020304" pitchFamily="18" charset="0"/>
                <a:cs typeface="Times New Roman" panose="02020603050405020304" pitchFamily="18" charset="0"/>
              </a:rPr>
              <a:t>user</a:t>
            </a:r>
            <a:r>
              <a:rPr lang="tr-TR" sz="3000" dirty="0">
                <a:solidFill>
                  <a:srgbClr val="EEECE1"/>
                </a:solidFill>
                <a:latin typeface="Times New Roman" panose="02020603050405020304" pitchFamily="18" charset="0"/>
                <a:cs typeface="Times New Roman" panose="02020603050405020304" pitchFamily="18" charset="0"/>
              </a:rPr>
              <a:t> </a:t>
            </a:r>
            <a:r>
              <a:rPr lang="tr-TR" sz="3000" dirty="0" err="1">
                <a:solidFill>
                  <a:srgbClr val="EEECE1"/>
                </a:solidFill>
                <a:latin typeface="Times New Roman" panose="02020603050405020304" pitchFamily="18" charset="0"/>
                <a:cs typeface="Times New Roman" panose="02020603050405020304" pitchFamily="18" charset="0"/>
              </a:rPr>
              <a:t>friendly</a:t>
            </a:r>
            <a:endParaRPr lang="tr-TR" sz="3000" dirty="0">
              <a:solidFill>
                <a:srgbClr val="EEECE1"/>
              </a:solidFill>
              <a:latin typeface="Times New Roman" panose="02020603050405020304" pitchFamily="18" charset="0"/>
              <a:cs typeface="Times New Roman" panose="02020603050405020304" pitchFamily="18" charset="0"/>
            </a:endParaRPr>
          </a:p>
          <a:p>
            <a:pPr marL="428625" indent="-428625">
              <a:buFont typeface="Arial" panose="020B0604020202020204" pitchFamily="34" charset="0"/>
              <a:buChar char="•"/>
            </a:pPr>
            <a:r>
              <a:rPr lang="tr-TR" sz="3000" dirty="0" err="1">
                <a:solidFill>
                  <a:srgbClr val="EEECE1"/>
                </a:solidFill>
                <a:latin typeface="Times New Roman" panose="02020603050405020304" pitchFamily="18" charset="0"/>
                <a:cs typeface="Times New Roman" panose="02020603050405020304" pitchFamily="18" charset="0"/>
              </a:rPr>
              <a:t>Easier</a:t>
            </a:r>
            <a:r>
              <a:rPr lang="tr-TR" sz="3000" dirty="0">
                <a:solidFill>
                  <a:srgbClr val="EEECE1"/>
                </a:solidFill>
                <a:latin typeface="Times New Roman" panose="02020603050405020304" pitchFamily="18" charset="0"/>
                <a:cs typeface="Times New Roman" panose="02020603050405020304" pitchFamily="18" charset="0"/>
              </a:rPr>
              <a:t> </a:t>
            </a:r>
            <a:r>
              <a:rPr lang="tr-TR" sz="3000" dirty="0" err="1">
                <a:solidFill>
                  <a:srgbClr val="EEECE1"/>
                </a:solidFill>
                <a:latin typeface="Times New Roman" panose="02020603050405020304" pitchFamily="18" charset="0"/>
                <a:cs typeface="Times New Roman" panose="02020603050405020304" pitchFamily="18" charset="0"/>
              </a:rPr>
              <a:t>to</a:t>
            </a:r>
            <a:r>
              <a:rPr lang="tr-TR" sz="3000" dirty="0">
                <a:solidFill>
                  <a:srgbClr val="EEECE1"/>
                </a:solidFill>
                <a:latin typeface="Times New Roman" panose="02020603050405020304" pitchFamily="18" charset="0"/>
                <a:cs typeface="Times New Roman" panose="02020603050405020304" pitchFamily="18" charset="0"/>
              </a:rPr>
              <a:t> </a:t>
            </a:r>
            <a:r>
              <a:rPr lang="tr-TR" sz="3000" dirty="0" err="1">
                <a:solidFill>
                  <a:srgbClr val="EEECE1"/>
                </a:solidFill>
                <a:latin typeface="Times New Roman" panose="02020603050405020304" pitchFamily="18" charset="0"/>
                <a:cs typeface="Times New Roman" panose="02020603050405020304" pitchFamily="18" charset="0"/>
              </a:rPr>
              <a:t>communicate</a:t>
            </a:r>
            <a:r>
              <a:rPr lang="tr-TR" sz="3000" dirty="0">
                <a:solidFill>
                  <a:srgbClr val="EEECE1"/>
                </a:solidFill>
                <a:latin typeface="Times New Roman" panose="02020603050405020304" pitchFamily="18" charset="0"/>
                <a:cs typeface="Times New Roman" panose="02020603050405020304" pitchFamily="18" charset="0"/>
              </a:rPr>
              <a:t> </a:t>
            </a:r>
            <a:r>
              <a:rPr lang="tr-TR" sz="3000" dirty="0" err="1">
                <a:solidFill>
                  <a:srgbClr val="EEECE1"/>
                </a:solidFill>
                <a:latin typeface="Times New Roman" panose="02020603050405020304" pitchFamily="18" charset="0"/>
                <a:cs typeface="Times New Roman" panose="02020603050405020304" pitchFamily="18" charset="0"/>
              </a:rPr>
              <a:t>with</a:t>
            </a:r>
            <a:r>
              <a:rPr lang="tr-TR" sz="3000" dirty="0">
                <a:solidFill>
                  <a:srgbClr val="EEECE1"/>
                </a:solidFill>
                <a:latin typeface="Times New Roman" panose="02020603050405020304" pitchFamily="18" charset="0"/>
                <a:cs typeface="Times New Roman" panose="02020603050405020304" pitchFamily="18" charset="0"/>
              </a:rPr>
              <a:t> </a:t>
            </a:r>
            <a:r>
              <a:rPr lang="tr-TR" sz="3000" dirty="0" err="1">
                <a:solidFill>
                  <a:srgbClr val="EEECE1"/>
                </a:solidFill>
                <a:latin typeface="Times New Roman" panose="02020603050405020304" pitchFamily="18" charset="0"/>
                <a:cs typeface="Times New Roman" panose="02020603050405020304" pitchFamily="18" charset="0"/>
              </a:rPr>
              <a:t>the</a:t>
            </a:r>
            <a:r>
              <a:rPr lang="tr-TR" sz="3000" dirty="0">
                <a:solidFill>
                  <a:srgbClr val="EEECE1"/>
                </a:solidFill>
                <a:latin typeface="Times New Roman" panose="02020603050405020304" pitchFamily="18" charset="0"/>
                <a:cs typeface="Times New Roman" panose="02020603050405020304" pitchFamily="18" charset="0"/>
              </a:rPr>
              <a:t> </a:t>
            </a:r>
            <a:r>
              <a:rPr lang="tr-TR" sz="3000" dirty="0" err="1">
                <a:solidFill>
                  <a:srgbClr val="EEECE1"/>
                </a:solidFill>
                <a:latin typeface="Times New Roman" panose="02020603050405020304" pitchFamily="18" charset="0"/>
                <a:cs typeface="Times New Roman" panose="02020603050405020304" pitchFamily="18" charset="0"/>
              </a:rPr>
              <a:t>society</a:t>
            </a:r>
            <a:endParaRPr lang="tr-TR" sz="3000" dirty="0">
              <a:solidFill>
                <a:srgbClr val="EEECE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6182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5" y="116632"/>
            <a:ext cx="7510149" cy="1143000"/>
          </a:xfrm>
        </p:spPr>
        <p:txBody>
          <a:bodyPr>
            <a:normAutofit fontScale="90000"/>
          </a:bodyPr>
          <a:lstStyle/>
          <a:p>
            <a:pPr algn="l"/>
            <a:r>
              <a:rPr lang="tr-TR" sz="4500" dirty="0">
                <a:solidFill>
                  <a:schemeClr val="bg1">
                    <a:lumMod val="95000"/>
                  </a:schemeClr>
                </a:solidFill>
                <a:latin typeface="Times New Roman" panose="02020603050405020304" pitchFamily="18" charset="0"/>
                <a:cs typeface="Times New Roman" panose="02020603050405020304" pitchFamily="18" charset="0"/>
              </a:rPr>
              <a:t>13) New </a:t>
            </a:r>
            <a:r>
              <a:rPr lang="tr-TR" sz="4500" dirty="0" err="1">
                <a:solidFill>
                  <a:schemeClr val="bg1">
                    <a:lumMod val="95000"/>
                  </a:schemeClr>
                </a:solidFill>
                <a:latin typeface="Times New Roman" panose="02020603050405020304" pitchFamily="18" charset="0"/>
                <a:cs typeface="Times New Roman" panose="02020603050405020304" pitchFamily="18" charset="0"/>
              </a:rPr>
              <a:t>Features</a:t>
            </a:r>
            <a:r>
              <a:rPr lang="tr-TR" sz="4500" dirty="0">
                <a:solidFill>
                  <a:schemeClr val="bg1">
                    <a:lumMod val="95000"/>
                  </a:schemeClr>
                </a:solidFill>
                <a:latin typeface="Times New Roman" panose="02020603050405020304" pitchFamily="18" charset="0"/>
                <a:cs typeface="Times New Roman" panose="02020603050405020304" pitchFamily="18" charset="0"/>
              </a:rPr>
              <a:t> on </a:t>
            </a:r>
            <a:r>
              <a:rPr lang="tr-TR" sz="4500" dirty="0" err="1">
                <a:solidFill>
                  <a:schemeClr val="bg1">
                    <a:lumMod val="95000"/>
                  </a:schemeClr>
                </a:solidFill>
                <a:latin typeface="Times New Roman" panose="02020603050405020304" pitchFamily="18" charset="0"/>
                <a:cs typeface="Times New Roman" panose="02020603050405020304" pitchFamily="18" charset="0"/>
              </a:rPr>
              <a:t>new</a:t>
            </a:r>
            <a:r>
              <a:rPr lang="tr-TR" sz="4500" dirty="0">
                <a:solidFill>
                  <a:schemeClr val="bg1">
                    <a:lumMod val="95000"/>
                  </a:schemeClr>
                </a:solidFill>
                <a:latin typeface="Times New Roman" panose="02020603050405020304" pitchFamily="18" charset="0"/>
                <a:cs typeface="Times New Roman" panose="02020603050405020304" pitchFamily="18" charset="0"/>
              </a:rPr>
              <a:t> </a:t>
            </a:r>
            <a:r>
              <a:rPr lang="tr-TR" sz="4500" dirty="0" err="1">
                <a:solidFill>
                  <a:schemeClr val="bg1">
                    <a:lumMod val="95000"/>
                  </a:schemeClr>
                </a:solidFill>
                <a:latin typeface="Times New Roman" panose="02020603050405020304" pitchFamily="18" charset="0"/>
                <a:cs typeface="Times New Roman" panose="02020603050405020304" pitchFamily="18" charset="0"/>
              </a:rPr>
              <a:t>Website</a:t>
            </a:r>
            <a:endParaRPr lang="tr-TR" sz="4500" dirty="0">
              <a:solidFill>
                <a:schemeClr val="bg1">
                  <a:lumMod val="95000"/>
                </a:schemeClr>
              </a:solidFill>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pic>
        <p:nvPicPr>
          <p:cNvPr id="6" name="Resim 5" descr="ekran görüntüsü içeren bir resim&#10;&#10;Açıklama otomatik olarak oluşturuldu">
            <a:extLst>
              <a:ext uri="{FF2B5EF4-FFF2-40B4-BE49-F238E27FC236}">
                <a16:creationId xmlns:a16="http://schemas.microsoft.com/office/drawing/2014/main" xmlns="" id="{5133AAD9-E869-4823-9EB4-F7E7B7D207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624" y="1411589"/>
            <a:ext cx="6934085" cy="3951944"/>
          </a:xfrm>
          <a:prstGeom prst="rect">
            <a:avLst/>
          </a:prstGeom>
        </p:spPr>
      </p:pic>
      <p:sp>
        <p:nvSpPr>
          <p:cNvPr id="8" name="TextBox 6">
            <a:extLst>
              <a:ext uri="{FF2B5EF4-FFF2-40B4-BE49-F238E27FC236}">
                <a16:creationId xmlns:a16="http://schemas.microsoft.com/office/drawing/2014/main" xmlns="" id="{614558E3-58BE-4F79-AAF3-7E1F4F66D086}"/>
              </a:ext>
            </a:extLst>
          </p:cNvPr>
          <p:cNvSpPr txBox="1"/>
          <p:nvPr/>
        </p:nvSpPr>
        <p:spPr>
          <a:xfrm>
            <a:off x="395536" y="5520563"/>
            <a:ext cx="9217134" cy="1569660"/>
          </a:xfrm>
          <a:prstGeom prst="rect">
            <a:avLst/>
          </a:prstGeom>
          <a:noFill/>
        </p:spPr>
        <p:txBody>
          <a:bodyPr wrap="square" rtlCol="0">
            <a:spAutoFit/>
          </a:bodyPr>
          <a:lstStyle/>
          <a:p>
            <a:r>
              <a:rPr lang="tr-TR" sz="3200" u="sng" dirty="0">
                <a:solidFill>
                  <a:srgbClr val="EEECE1"/>
                </a:solidFill>
                <a:latin typeface="Times New Roman" panose="02020603050405020304" pitchFamily="18" charset="0"/>
                <a:cs typeface="Times New Roman" panose="02020603050405020304" pitchFamily="18" charset="0"/>
              </a:rPr>
              <a:t>New </a:t>
            </a:r>
            <a:r>
              <a:rPr lang="tr-TR" sz="3200" u="sng" dirty="0" err="1">
                <a:solidFill>
                  <a:srgbClr val="EEECE1"/>
                </a:solidFill>
                <a:latin typeface="Times New Roman" panose="02020603050405020304" pitchFamily="18" charset="0"/>
                <a:cs typeface="Times New Roman" panose="02020603050405020304" pitchFamily="18" charset="0"/>
              </a:rPr>
              <a:t>patronage</a:t>
            </a:r>
            <a:r>
              <a:rPr lang="tr-TR" sz="3200" u="sng" dirty="0">
                <a:solidFill>
                  <a:srgbClr val="EEECE1"/>
                </a:solidFill>
                <a:latin typeface="Times New Roman" panose="02020603050405020304" pitchFamily="18" charset="0"/>
                <a:cs typeface="Times New Roman" panose="02020603050405020304" pitchFamily="18" charset="0"/>
              </a:rPr>
              <a:t> </a:t>
            </a:r>
            <a:r>
              <a:rPr lang="tr-TR" sz="3200" u="sng" dirty="0" err="1">
                <a:solidFill>
                  <a:srgbClr val="EEECE1"/>
                </a:solidFill>
                <a:latin typeface="Times New Roman" panose="02020603050405020304" pitchFamily="18" charset="0"/>
                <a:cs typeface="Times New Roman" panose="02020603050405020304" pitchFamily="18" charset="0"/>
              </a:rPr>
              <a:t>corner</a:t>
            </a:r>
            <a:endParaRPr lang="tr-TR" sz="3200" u="sng" dirty="0">
              <a:solidFill>
                <a:srgbClr val="EEECE1"/>
              </a:solidFill>
              <a:latin typeface="Times New Roman" panose="02020603050405020304" pitchFamily="18" charset="0"/>
              <a:cs typeface="Times New Roman" panose="02020603050405020304" pitchFamily="18" charset="0"/>
            </a:endParaRPr>
          </a:p>
          <a:p>
            <a:pPr marL="428625" indent="-428625">
              <a:buFont typeface="Arial" panose="020B0604020202020204" pitchFamily="34" charset="0"/>
              <a:buChar char="•"/>
            </a:pPr>
            <a:r>
              <a:rPr lang="tr-TR" sz="3200" dirty="0" err="1">
                <a:solidFill>
                  <a:srgbClr val="EEECE1"/>
                </a:solidFill>
                <a:latin typeface="Times New Roman" panose="02020603050405020304" pitchFamily="18" charset="0"/>
                <a:cs typeface="Times New Roman" panose="02020603050405020304" pitchFamily="18" charset="0"/>
              </a:rPr>
              <a:t>More</a:t>
            </a:r>
            <a:r>
              <a:rPr lang="tr-TR" sz="3200" dirty="0">
                <a:solidFill>
                  <a:srgbClr val="EEECE1"/>
                </a:solidFill>
                <a:latin typeface="Times New Roman" panose="02020603050405020304" pitchFamily="18" charset="0"/>
                <a:cs typeface="Times New Roman" panose="02020603050405020304" pitchFamily="18" charset="0"/>
              </a:rPr>
              <a:t> </a:t>
            </a:r>
            <a:r>
              <a:rPr lang="tr-TR" sz="3200" dirty="0" err="1">
                <a:solidFill>
                  <a:srgbClr val="EEECE1"/>
                </a:solidFill>
                <a:latin typeface="Times New Roman" panose="02020603050405020304" pitchFamily="18" charset="0"/>
                <a:cs typeface="Times New Roman" panose="02020603050405020304" pitchFamily="18" charset="0"/>
              </a:rPr>
              <a:t>visibility</a:t>
            </a:r>
            <a:r>
              <a:rPr lang="tr-TR" sz="3200" dirty="0">
                <a:solidFill>
                  <a:srgbClr val="EEECE1"/>
                </a:solidFill>
                <a:latin typeface="Times New Roman" panose="02020603050405020304" pitchFamily="18" charset="0"/>
                <a:cs typeface="Times New Roman" panose="02020603050405020304" pitchFamily="18" charset="0"/>
              </a:rPr>
              <a:t>, </a:t>
            </a:r>
            <a:r>
              <a:rPr lang="tr-TR" sz="3200" dirty="0" err="1">
                <a:solidFill>
                  <a:srgbClr val="EEECE1"/>
                </a:solidFill>
                <a:latin typeface="Times New Roman" panose="02020603050405020304" pitchFamily="18" charset="0"/>
                <a:cs typeface="Times New Roman" panose="02020603050405020304" pitchFamily="18" charset="0"/>
              </a:rPr>
              <a:t>Easier</a:t>
            </a:r>
            <a:r>
              <a:rPr lang="tr-TR" sz="3200" dirty="0">
                <a:solidFill>
                  <a:srgbClr val="EEECE1"/>
                </a:solidFill>
                <a:latin typeface="Times New Roman" panose="02020603050405020304" pitchFamily="18" charset="0"/>
                <a:cs typeface="Times New Roman" panose="02020603050405020304" pitchFamily="18" charset="0"/>
              </a:rPr>
              <a:t> Access, </a:t>
            </a:r>
            <a:r>
              <a:rPr lang="tr-TR" sz="3200" dirty="0" err="1">
                <a:solidFill>
                  <a:srgbClr val="EEECE1"/>
                </a:solidFill>
                <a:latin typeface="Times New Roman" panose="02020603050405020304" pitchFamily="18" charset="0"/>
                <a:cs typeface="Times New Roman" panose="02020603050405020304" pitchFamily="18" charset="0"/>
              </a:rPr>
              <a:t>Easier</a:t>
            </a:r>
            <a:r>
              <a:rPr lang="tr-TR" sz="3200" dirty="0">
                <a:solidFill>
                  <a:srgbClr val="EEECE1"/>
                </a:solidFill>
                <a:latin typeface="Times New Roman" panose="02020603050405020304" pitchFamily="18" charset="0"/>
                <a:cs typeface="Times New Roman" panose="02020603050405020304" pitchFamily="18" charset="0"/>
              </a:rPr>
              <a:t> </a:t>
            </a:r>
            <a:r>
              <a:rPr lang="tr-TR" sz="3200" dirty="0" err="1">
                <a:solidFill>
                  <a:srgbClr val="EEECE1"/>
                </a:solidFill>
                <a:latin typeface="Times New Roman" panose="02020603050405020304" pitchFamily="18" charset="0"/>
                <a:cs typeface="Times New Roman" panose="02020603050405020304" pitchFamily="18" charset="0"/>
              </a:rPr>
              <a:t>application</a:t>
            </a:r>
            <a:endParaRPr lang="tr-TR" sz="3200" dirty="0">
              <a:solidFill>
                <a:srgbClr val="EEECE1"/>
              </a:solidFill>
              <a:latin typeface="Times New Roman" panose="02020603050405020304" pitchFamily="18" charset="0"/>
              <a:cs typeface="Times New Roman" panose="02020603050405020304" pitchFamily="18" charset="0"/>
            </a:endParaRPr>
          </a:p>
          <a:p>
            <a:pPr marL="428625" indent="-428625">
              <a:buFont typeface="Arial" panose="020B0604020202020204" pitchFamily="34" charset="0"/>
              <a:buChar char="•"/>
            </a:pPr>
            <a:endParaRPr lang="tr-TR" sz="3200" dirty="0">
              <a:solidFill>
                <a:srgbClr val="EEECE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7008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5" y="116632"/>
            <a:ext cx="7510149" cy="1143000"/>
          </a:xfrm>
        </p:spPr>
        <p:txBody>
          <a:bodyPr>
            <a:normAutofit fontScale="90000"/>
          </a:bodyPr>
          <a:lstStyle/>
          <a:p>
            <a:pPr algn="l"/>
            <a:r>
              <a:rPr lang="tr-TR" sz="4500" dirty="0">
                <a:solidFill>
                  <a:schemeClr val="bg1">
                    <a:lumMod val="95000"/>
                  </a:schemeClr>
                </a:solidFill>
                <a:latin typeface="Times New Roman" panose="02020603050405020304" pitchFamily="18" charset="0"/>
                <a:cs typeface="Times New Roman" panose="02020603050405020304" pitchFamily="18" charset="0"/>
              </a:rPr>
              <a:t>13) New </a:t>
            </a:r>
            <a:r>
              <a:rPr lang="tr-TR" sz="4500" dirty="0" err="1">
                <a:solidFill>
                  <a:schemeClr val="bg1">
                    <a:lumMod val="95000"/>
                  </a:schemeClr>
                </a:solidFill>
                <a:latin typeface="Times New Roman" panose="02020603050405020304" pitchFamily="18" charset="0"/>
                <a:cs typeface="Times New Roman" panose="02020603050405020304" pitchFamily="18" charset="0"/>
              </a:rPr>
              <a:t>Features</a:t>
            </a:r>
            <a:r>
              <a:rPr lang="tr-TR" sz="4500" dirty="0">
                <a:solidFill>
                  <a:schemeClr val="bg1">
                    <a:lumMod val="95000"/>
                  </a:schemeClr>
                </a:solidFill>
                <a:latin typeface="Times New Roman" panose="02020603050405020304" pitchFamily="18" charset="0"/>
                <a:cs typeface="Times New Roman" panose="02020603050405020304" pitchFamily="18" charset="0"/>
              </a:rPr>
              <a:t> on </a:t>
            </a:r>
            <a:r>
              <a:rPr lang="tr-TR" sz="4500" dirty="0" err="1">
                <a:solidFill>
                  <a:schemeClr val="bg1">
                    <a:lumMod val="95000"/>
                  </a:schemeClr>
                </a:solidFill>
                <a:latin typeface="Times New Roman" panose="02020603050405020304" pitchFamily="18" charset="0"/>
                <a:cs typeface="Times New Roman" panose="02020603050405020304" pitchFamily="18" charset="0"/>
              </a:rPr>
              <a:t>new</a:t>
            </a:r>
            <a:r>
              <a:rPr lang="tr-TR" sz="4500" dirty="0">
                <a:solidFill>
                  <a:schemeClr val="bg1">
                    <a:lumMod val="95000"/>
                  </a:schemeClr>
                </a:solidFill>
                <a:latin typeface="Times New Roman" panose="02020603050405020304" pitchFamily="18" charset="0"/>
                <a:cs typeface="Times New Roman" panose="02020603050405020304" pitchFamily="18" charset="0"/>
              </a:rPr>
              <a:t> </a:t>
            </a:r>
            <a:r>
              <a:rPr lang="tr-TR" sz="4500" dirty="0" err="1">
                <a:solidFill>
                  <a:schemeClr val="bg1">
                    <a:lumMod val="95000"/>
                  </a:schemeClr>
                </a:solidFill>
                <a:latin typeface="Times New Roman" panose="02020603050405020304" pitchFamily="18" charset="0"/>
                <a:cs typeface="Times New Roman" panose="02020603050405020304" pitchFamily="18" charset="0"/>
              </a:rPr>
              <a:t>Website</a:t>
            </a:r>
            <a:endParaRPr lang="tr-TR" sz="4500" dirty="0">
              <a:solidFill>
                <a:schemeClr val="bg1">
                  <a:lumMod val="95000"/>
                </a:schemeClr>
              </a:solidFill>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pic>
        <p:nvPicPr>
          <p:cNvPr id="3" name="Resim 2" descr="ekran görüntüsü içeren bir resim&#10;&#10;Açıklama otomatik olarak oluşturuldu">
            <a:extLst>
              <a:ext uri="{FF2B5EF4-FFF2-40B4-BE49-F238E27FC236}">
                <a16:creationId xmlns:a16="http://schemas.microsoft.com/office/drawing/2014/main" xmlns="" id="{D899D3FE-E06B-47A5-B2D3-AC0FAEF327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1437301"/>
            <a:ext cx="8085200" cy="4028415"/>
          </a:xfrm>
          <a:prstGeom prst="rect">
            <a:avLst/>
          </a:prstGeom>
        </p:spPr>
      </p:pic>
      <p:sp>
        <p:nvSpPr>
          <p:cNvPr id="10" name="TextBox 6">
            <a:extLst>
              <a:ext uri="{FF2B5EF4-FFF2-40B4-BE49-F238E27FC236}">
                <a16:creationId xmlns:a16="http://schemas.microsoft.com/office/drawing/2014/main" xmlns="" id="{A3D6FD81-0719-480E-A0BD-6B861799890B}"/>
              </a:ext>
            </a:extLst>
          </p:cNvPr>
          <p:cNvSpPr txBox="1"/>
          <p:nvPr/>
        </p:nvSpPr>
        <p:spPr>
          <a:xfrm>
            <a:off x="1205981" y="5733256"/>
            <a:ext cx="6732037" cy="553998"/>
          </a:xfrm>
          <a:prstGeom prst="rect">
            <a:avLst/>
          </a:prstGeom>
          <a:noFill/>
        </p:spPr>
        <p:txBody>
          <a:bodyPr wrap="square" rtlCol="0">
            <a:spAutoFit/>
          </a:bodyPr>
          <a:lstStyle/>
          <a:p>
            <a:r>
              <a:rPr lang="tr-TR" sz="3000" dirty="0" err="1">
                <a:solidFill>
                  <a:srgbClr val="EEECE1"/>
                </a:solidFill>
                <a:latin typeface="Times New Roman" panose="02020603050405020304" pitchFamily="18" charset="0"/>
                <a:cs typeface="Times New Roman" panose="02020603050405020304" pitchFamily="18" charset="0"/>
              </a:rPr>
              <a:t>Easier</a:t>
            </a:r>
            <a:r>
              <a:rPr lang="tr-TR" sz="3000" dirty="0">
                <a:solidFill>
                  <a:srgbClr val="EEECE1"/>
                </a:solidFill>
                <a:latin typeface="Times New Roman" panose="02020603050405020304" pitchFamily="18" charset="0"/>
                <a:cs typeface="Times New Roman" panose="02020603050405020304" pitchFamily="18" charset="0"/>
              </a:rPr>
              <a:t> </a:t>
            </a:r>
            <a:r>
              <a:rPr lang="tr-TR" sz="3000" dirty="0" err="1">
                <a:solidFill>
                  <a:srgbClr val="EEECE1"/>
                </a:solidFill>
                <a:latin typeface="Times New Roman" panose="02020603050405020304" pitchFamily="18" charset="0"/>
                <a:cs typeface="Times New Roman" panose="02020603050405020304" pitchFamily="18" charset="0"/>
              </a:rPr>
              <a:t>registration</a:t>
            </a:r>
            <a:r>
              <a:rPr lang="tr-TR" sz="3000" dirty="0">
                <a:solidFill>
                  <a:srgbClr val="EEECE1"/>
                </a:solidFill>
                <a:latin typeface="Times New Roman" panose="02020603050405020304" pitchFamily="18" charset="0"/>
                <a:cs typeface="Times New Roman" panose="02020603050405020304" pitchFamily="18" charset="0"/>
              </a:rPr>
              <a:t> </a:t>
            </a:r>
            <a:r>
              <a:rPr lang="tr-TR" sz="3000" dirty="0" err="1">
                <a:solidFill>
                  <a:srgbClr val="EEECE1"/>
                </a:solidFill>
                <a:latin typeface="Times New Roman" panose="02020603050405020304" pitchFamily="18" charset="0"/>
                <a:cs typeface="Times New Roman" panose="02020603050405020304" pitchFamily="18" charset="0"/>
              </a:rPr>
              <a:t>for</a:t>
            </a:r>
            <a:r>
              <a:rPr lang="tr-TR" sz="3000" dirty="0">
                <a:solidFill>
                  <a:srgbClr val="EEECE1"/>
                </a:solidFill>
                <a:latin typeface="Times New Roman" panose="02020603050405020304" pitchFamily="18" charset="0"/>
                <a:cs typeface="Times New Roman" panose="02020603050405020304" pitchFamily="18" charset="0"/>
              </a:rPr>
              <a:t> </a:t>
            </a:r>
            <a:r>
              <a:rPr lang="tr-TR" sz="3000" dirty="0" err="1">
                <a:solidFill>
                  <a:srgbClr val="EEECE1"/>
                </a:solidFill>
                <a:latin typeface="Times New Roman" panose="02020603050405020304" pitchFamily="18" charset="0"/>
                <a:cs typeface="Times New Roman" panose="02020603050405020304" pitchFamily="18" charset="0"/>
              </a:rPr>
              <a:t>the</a:t>
            </a:r>
            <a:r>
              <a:rPr lang="tr-TR" sz="3000" dirty="0">
                <a:solidFill>
                  <a:srgbClr val="EEECE1"/>
                </a:solidFill>
                <a:latin typeface="Times New Roman" panose="02020603050405020304" pitchFamily="18" charset="0"/>
                <a:cs typeface="Times New Roman" panose="02020603050405020304" pitchFamily="18" charset="0"/>
              </a:rPr>
              <a:t> </a:t>
            </a:r>
            <a:r>
              <a:rPr lang="tr-TR" sz="3000" dirty="0" err="1">
                <a:solidFill>
                  <a:srgbClr val="EEECE1"/>
                </a:solidFill>
                <a:latin typeface="Times New Roman" panose="02020603050405020304" pitchFamily="18" charset="0"/>
                <a:cs typeface="Times New Roman" panose="02020603050405020304" pitchFamily="18" charset="0"/>
              </a:rPr>
              <a:t>fellowships</a:t>
            </a:r>
            <a:endParaRPr lang="tr-TR" sz="3000" dirty="0">
              <a:solidFill>
                <a:srgbClr val="EEECE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139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6696744" cy="1143000"/>
          </a:xfrm>
        </p:spPr>
        <p:txBody>
          <a:bodyPr>
            <a:normAutofit/>
          </a:bodyPr>
          <a:lstStyle/>
          <a:p>
            <a:r>
              <a:rPr lang="tr-TR" dirty="0">
                <a:solidFill>
                  <a:schemeClr val="bg1">
                    <a:lumMod val="95000"/>
                  </a:schemeClr>
                </a:solidFill>
                <a:latin typeface="Times New Roman" panose="02020603050405020304" pitchFamily="18" charset="0"/>
                <a:cs typeface="Times New Roman" panose="02020603050405020304" pitchFamily="18" charset="0"/>
              </a:rPr>
              <a:t>PRESIDENTIAL REPORT</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14479"/>
            <a:ext cx="9135746" cy="5543521"/>
          </a:xfrm>
          <a:prstGeom prst="rect">
            <a:avLst/>
          </a:prstGeom>
        </p:spPr>
      </p:pic>
      <p:sp>
        <p:nvSpPr>
          <p:cNvPr id="3" name="Rectangle 2"/>
          <p:cNvSpPr/>
          <p:nvPr/>
        </p:nvSpPr>
        <p:spPr>
          <a:xfrm>
            <a:off x="0" y="1291619"/>
            <a:ext cx="9144000" cy="5566381"/>
          </a:xfrm>
          <a:prstGeom prst="rect">
            <a:avLst/>
          </a:prstGeom>
          <a:solidFill>
            <a:schemeClr val="accent2">
              <a:lumMod val="5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tr-TR" sz="2500" dirty="0">
                <a:solidFill>
                  <a:schemeClr val="bg1"/>
                </a:solidFill>
                <a:latin typeface="Times New Roman" panose="02020603050405020304" pitchFamily="18" charset="0"/>
                <a:cs typeface="Times New Roman" panose="02020603050405020304" pitchFamily="18" charset="0"/>
              </a:rPr>
              <a:t>ExCom </a:t>
            </a:r>
            <a:r>
              <a:rPr lang="tr-TR" sz="2500" dirty="0" err="1">
                <a:solidFill>
                  <a:schemeClr val="bg1"/>
                </a:solidFill>
                <a:latin typeface="Times New Roman" panose="02020603050405020304" pitchFamily="18" charset="0"/>
                <a:cs typeface="Times New Roman" panose="02020603050405020304" pitchFamily="18" charset="0"/>
              </a:rPr>
              <a:t>Meetings</a:t>
            </a:r>
            <a:r>
              <a:rPr lang="tr-TR" sz="2500" dirty="0">
                <a:solidFill>
                  <a:schemeClr val="bg1"/>
                </a:solidFill>
                <a:latin typeface="Times New Roman" panose="02020603050405020304" pitchFamily="18" charset="0"/>
                <a:cs typeface="Times New Roman" panose="02020603050405020304" pitchFamily="18" charset="0"/>
              </a:rPr>
              <a:t> 2019 – 2020</a:t>
            </a:r>
          </a:p>
          <a:p>
            <a:pPr marL="285750" indent="-285750">
              <a:buFont typeface="Arial" panose="020B0604020202020204" pitchFamily="34" charset="0"/>
              <a:buChar char="•"/>
            </a:pPr>
            <a:r>
              <a:rPr lang="tr-TR" sz="2500" dirty="0">
                <a:solidFill>
                  <a:schemeClr val="bg1"/>
                </a:solidFill>
                <a:latin typeface="Times New Roman" panose="02020603050405020304" pitchFamily="18" charset="0"/>
                <a:cs typeface="Times New Roman" panose="02020603050405020304" pitchFamily="18" charset="0"/>
              </a:rPr>
              <a:t>New </a:t>
            </a:r>
            <a:r>
              <a:rPr lang="tr-TR" sz="2500" dirty="0" err="1">
                <a:solidFill>
                  <a:schemeClr val="bg1"/>
                </a:solidFill>
                <a:latin typeface="Times New Roman" panose="02020603050405020304" pitchFamily="18" charset="0"/>
                <a:cs typeface="Times New Roman" panose="02020603050405020304" pitchFamily="18" charset="0"/>
              </a:rPr>
              <a:t>Features</a:t>
            </a:r>
            <a:r>
              <a:rPr lang="tr-TR" sz="2500" dirty="0">
                <a:solidFill>
                  <a:schemeClr val="bg1"/>
                </a:solidFill>
                <a:latin typeface="Times New Roman" panose="02020603050405020304" pitchFamily="18" charset="0"/>
                <a:cs typeface="Times New Roman" panose="02020603050405020304" pitchFamily="18" charset="0"/>
              </a:rPr>
              <a:t> on </a:t>
            </a:r>
            <a:r>
              <a:rPr lang="tr-TR" sz="2500" dirty="0" err="1">
                <a:solidFill>
                  <a:schemeClr val="bg1"/>
                </a:solidFill>
                <a:latin typeface="Times New Roman" panose="02020603050405020304" pitchFamily="18" charset="0"/>
                <a:cs typeface="Times New Roman" panose="02020603050405020304" pitchFamily="18" charset="0"/>
              </a:rPr>
              <a:t>the</a:t>
            </a:r>
            <a:r>
              <a:rPr lang="tr-TR" sz="2500" dirty="0">
                <a:solidFill>
                  <a:schemeClr val="bg1"/>
                </a:solidFill>
                <a:latin typeface="Times New Roman" panose="02020603050405020304" pitchFamily="18" charset="0"/>
                <a:cs typeface="Times New Roman" panose="02020603050405020304" pitchFamily="18" charset="0"/>
              </a:rPr>
              <a:t> </a:t>
            </a:r>
            <a:r>
              <a:rPr lang="tr-TR" sz="2500" dirty="0" err="1">
                <a:solidFill>
                  <a:schemeClr val="bg1"/>
                </a:solidFill>
                <a:latin typeface="Times New Roman" panose="02020603050405020304" pitchFamily="18" charset="0"/>
                <a:cs typeface="Times New Roman" panose="02020603050405020304" pitchFamily="18" charset="0"/>
              </a:rPr>
              <a:t>Website</a:t>
            </a:r>
            <a:endParaRPr lang="tr-TR" sz="25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2500" dirty="0" err="1">
                <a:solidFill>
                  <a:schemeClr val="bg1"/>
                </a:solidFill>
                <a:latin typeface="Times New Roman" panose="02020603050405020304" pitchFamily="18" charset="0"/>
                <a:cs typeface="Times New Roman" panose="02020603050405020304" pitchFamily="18" charset="0"/>
              </a:rPr>
              <a:t>Membership</a:t>
            </a:r>
            <a:r>
              <a:rPr lang="tr-TR" sz="2500" dirty="0">
                <a:solidFill>
                  <a:schemeClr val="bg1"/>
                </a:solidFill>
                <a:latin typeface="Times New Roman" panose="02020603050405020304" pitchFamily="18" charset="0"/>
                <a:cs typeface="Times New Roman" panose="02020603050405020304" pitchFamily="18" charset="0"/>
              </a:rPr>
              <a:t> </a:t>
            </a:r>
            <a:r>
              <a:rPr lang="tr-TR" sz="2500" dirty="0" err="1">
                <a:solidFill>
                  <a:schemeClr val="bg1"/>
                </a:solidFill>
                <a:latin typeface="Times New Roman" panose="02020603050405020304" pitchFamily="18" charset="0"/>
                <a:cs typeface="Times New Roman" panose="02020603050405020304" pitchFamily="18" charset="0"/>
              </a:rPr>
              <a:t>Committee</a:t>
            </a:r>
            <a:endParaRPr lang="tr-TR" sz="25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2500" dirty="0">
                <a:solidFill>
                  <a:schemeClr val="bg1"/>
                </a:solidFill>
                <a:latin typeface="Times New Roman" panose="02020603050405020304" pitchFamily="18" charset="0"/>
                <a:cs typeface="Times New Roman" panose="02020603050405020304" pitchFamily="18" charset="0"/>
              </a:rPr>
              <a:t>R&amp;D: </a:t>
            </a:r>
            <a:r>
              <a:rPr lang="tr-TR" sz="2500" dirty="0" err="1">
                <a:solidFill>
                  <a:schemeClr val="bg1"/>
                </a:solidFill>
                <a:latin typeface="Times New Roman" panose="02020603050405020304" pitchFamily="18" charset="0"/>
                <a:cs typeface="Times New Roman" panose="02020603050405020304" pitchFamily="18" charset="0"/>
              </a:rPr>
              <a:t>Norbert</a:t>
            </a:r>
            <a:r>
              <a:rPr lang="tr-TR" sz="2500" dirty="0">
                <a:solidFill>
                  <a:schemeClr val="bg1"/>
                </a:solidFill>
                <a:latin typeface="Times New Roman" panose="02020603050405020304" pitchFamily="18" charset="0"/>
                <a:cs typeface="Times New Roman" panose="02020603050405020304" pitchFamily="18" charset="0"/>
              </a:rPr>
              <a:t> </a:t>
            </a:r>
            <a:r>
              <a:rPr lang="tr-TR" sz="2500" dirty="0" err="1">
                <a:solidFill>
                  <a:schemeClr val="bg1"/>
                </a:solidFill>
                <a:latin typeface="Times New Roman" panose="02020603050405020304" pitchFamily="18" charset="0"/>
                <a:cs typeface="Times New Roman" panose="02020603050405020304" pitchFamily="18" charset="0"/>
              </a:rPr>
              <a:t>Gschwend</a:t>
            </a:r>
            <a:r>
              <a:rPr lang="tr-TR" sz="2500" dirty="0">
                <a:solidFill>
                  <a:schemeClr val="bg1"/>
                </a:solidFill>
                <a:latin typeface="Times New Roman" panose="02020603050405020304" pitchFamily="18" charset="0"/>
                <a:cs typeface="Times New Roman" panose="02020603050405020304" pitchFamily="18" charset="0"/>
              </a:rPr>
              <a:t> Prize</a:t>
            </a:r>
          </a:p>
          <a:p>
            <a:pPr marL="285750" indent="-285750">
              <a:buFont typeface="Arial" panose="020B0604020202020204" pitchFamily="34" charset="0"/>
              <a:buChar char="•"/>
            </a:pPr>
            <a:r>
              <a:rPr lang="tr-TR" sz="2500" dirty="0">
                <a:solidFill>
                  <a:schemeClr val="bg1"/>
                </a:solidFill>
                <a:latin typeface="Times New Roman" panose="02020603050405020304" pitchFamily="18" charset="0"/>
                <a:cs typeface="Times New Roman" panose="02020603050405020304" pitchFamily="18" charset="0"/>
              </a:rPr>
              <a:t>Strategic Planning</a:t>
            </a:r>
          </a:p>
          <a:p>
            <a:pPr marL="285750" indent="-285750">
              <a:buFont typeface="Arial" panose="020B0604020202020204" pitchFamily="34" charset="0"/>
              <a:buChar char="•"/>
            </a:pPr>
            <a:r>
              <a:rPr lang="tr-TR" sz="2500" dirty="0" err="1">
                <a:solidFill>
                  <a:schemeClr val="bg1"/>
                </a:solidFill>
                <a:latin typeface="Times New Roman" panose="02020603050405020304" pitchFamily="18" charset="0"/>
                <a:cs typeface="Times New Roman" panose="02020603050405020304" pitchFamily="18" charset="0"/>
              </a:rPr>
              <a:t>Healtcare</a:t>
            </a:r>
            <a:r>
              <a:rPr lang="tr-TR" sz="2500" dirty="0">
                <a:solidFill>
                  <a:schemeClr val="bg1"/>
                </a:solidFill>
                <a:latin typeface="Times New Roman" panose="02020603050405020304" pitchFamily="18" charset="0"/>
                <a:cs typeface="Times New Roman" panose="02020603050405020304" pitchFamily="18" charset="0"/>
              </a:rPr>
              <a:t> Delivery </a:t>
            </a:r>
            <a:r>
              <a:rPr lang="tr-TR" sz="2500" dirty="0" err="1">
                <a:solidFill>
                  <a:schemeClr val="bg1"/>
                </a:solidFill>
                <a:latin typeface="Times New Roman" panose="02020603050405020304" pitchFamily="18" charset="0"/>
                <a:cs typeface="Times New Roman" panose="02020603050405020304" pitchFamily="18" charset="0"/>
              </a:rPr>
              <a:t>Committee</a:t>
            </a:r>
            <a:endParaRPr lang="tr-TR" sz="25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2500" dirty="0">
                <a:solidFill>
                  <a:schemeClr val="bg1"/>
                </a:solidFill>
                <a:latin typeface="Times New Roman" panose="02020603050405020304" pitchFamily="18" charset="0"/>
                <a:cs typeface="Times New Roman" panose="02020603050405020304" pitchFamily="18" charset="0"/>
              </a:rPr>
              <a:t>JSES </a:t>
            </a:r>
          </a:p>
          <a:p>
            <a:pPr marL="285750" indent="-285750">
              <a:buFont typeface="Arial" panose="020B0604020202020204" pitchFamily="34" charset="0"/>
              <a:buChar char="•"/>
            </a:pPr>
            <a:r>
              <a:rPr lang="tr-TR" sz="2500" dirty="0" err="1">
                <a:solidFill>
                  <a:schemeClr val="bg1"/>
                </a:solidFill>
                <a:latin typeface="Times New Roman" panose="02020603050405020304" pitchFamily="18" charset="0"/>
                <a:cs typeface="Times New Roman" panose="02020603050405020304" pitchFamily="18" charset="0"/>
              </a:rPr>
              <a:t>Junior</a:t>
            </a:r>
            <a:r>
              <a:rPr lang="tr-TR" sz="2500" dirty="0">
                <a:solidFill>
                  <a:schemeClr val="bg1"/>
                </a:solidFill>
                <a:latin typeface="Times New Roman" panose="02020603050405020304" pitchFamily="18" charset="0"/>
                <a:cs typeface="Times New Roman" panose="02020603050405020304" pitchFamily="18" charset="0"/>
              </a:rPr>
              <a:t> </a:t>
            </a:r>
            <a:r>
              <a:rPr lang="tr-TR" sz="2500" dirty="0" err="1">
                <a:solidFill>
                  <a:schemeClr val="bg1"/>
                </a:solidFill>
                <a:latin typeface="Times New Roman" panose="02020603050405020304" pitchFamily="18" charset="0"/>
                <a:cs typeface="Times New Roman" panose="02020603050405020304" pitchFamily="18" charset="0"/>
              </a:rPr>
              <a:t>Members</a:t>
            </a:r>
            <a:r>
              <a:rPr lang="tr-TR" sz="2500" dirty="0">
                <a:solidFill>
                  <a:schemeClr val="bg1"/>
                </a:solidFill>
                <a:latin typeface="Times New Roman" panose="02020603050405020304" pitchFamily="18" charset="0"/>
                <a:cs typeface="Times New Roman" panose="02020603050405020304" pitchFamily="18" charset="0"/>
              </a:rPr>
              <a:t> </a:t>
            </a:r>
            <a:r>
              <a:rPr lang="tr-TR" sz="2500" dirty="0" err="1">
                <a:solidFill>
                  <a:schemeClr val="bg1"/>
                </a:solidFill>
                <a:latin typeface="Times New Roman" panose="02020603050405020304" pitchFamily="18" charset="0"/>
                <a:cs typeface="Times New Roman" panose="02020603050405020304" pitchFamily="18" charset="0"/>
              </a:rPr>
              <a:t>Committee</a:t>
            </a:r>
            <a:endParaRPr lang="tr-TR" sz="25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2500" dirty="0" err="1">
                <a:solidFill>
                  <a:schemeClr val="bg1"/>
                </a:solidFill>
                <a:latin typeface="Times New Roman" panose="02020603050405020304" pitchFamily="18" charset="0"/>
                <a:cs typeface="Times New Roman" panose="02020603050405020304" pitchFamily="18" charset="0"/>
              </a:rPr>
              <a:t>Education</a:t>
            </a:r>
            <a:r>
              <a:rPr lang="tr-TR" sz="2500" dirty="0">
                <a:solidFill>
                  <a:schemeClr val="bg1"/>
                </a:solidFill>
                <a:latin typeface="Times New Roman" panose="02020603050405020304" pitchFamily="18" charset="0"/>
                <a:cs typeface="Times New Roman" panose="02020603050405020304" pitchFamily="18" charset="0"/>
              </a:rPr>
              <a:t> </a:t>
            </a:r>
            <a:r>
              <a:rPr lang="tr-TR" sz="2500" dirty="0" err="1">
                <a:solidFill>
                  <a:schemeClr val="bg1"/>
                </a:solidFill>
                <a:latin typeface="Times New Roman" panose="02020603050405020304" pitchFamily="18" charset="0"/>
                <a:cs typeface="Times New Roman" panose="02020603050405020304" pitchFamily="18" charset="0"/>
              </a:rPr>
              <a:t>Committee</a:t>
            </a:r>
            <a:endParaRPr lang="tr-TR" sz="25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2500" dirty="0" err="1">
                <a:solidFill>
                  <a:schemeClr val="bg1"/>
                </a:solidFill>
                <a:latin typeface="Times New Roman" panose="02020603050405020304" pitchFamily="18" charset="0"/>
                <a:cs typeface="Times New Roman" panose="02020603050405020304" pitchFamily="18" charset="0"/>
              </a:rPr>
              <a:t>Eastern</a:t>
            </a:r>
            <a:r>
              <a:rPr lang="tr-TR" sz="2500" dirty="0">
                <a:solidFill>
                  <a:schemeClr val="bg1"/>
                </a:solidFill>
                <a:latin typeface="Times New Roman" panose="02020603050405020304" pitchFamily="18" charset="0"/>
                <a:cs typeface="Times New Roman" panose="02020603050405020304" pitchFamily="18" charset="0"/>
              </a:rPr>
              <a:t> </a:t>
            </a:r>
            <a:r>
              <a:rPr lang="tr-TR" sz="2500" dirty="0" err="1">
                <a:solidFill>
                  <a:schemeClr val="bg1"/>
                </a:solidFill>
                <a:latin typeface="Times New Roman" panose="02020603050405020304" pitchFamily="18" charset="0"/>
                <a:cs typeface="Times New Roman" panose="02020603050405020304" pitchFamily="18" charset="0"/>
              </a:rPr>
              <a:t>European</a:t>
            </a:r>
            <a:r>
              <a:rPr lang="tr-TR" sz="2500" dirty="0">
                <a:solidFill>
                  <a:schemeClr val="bg1"/>
                </a:solidFill>
                <a:latin typeface="Times New Roman" panose="02020603050405020304" pitchFamily="18" charset="0"/>
                <a:cs typeface="Times New Roman" panose="02020603050405020304" pitchFamily="18" charset="0"/>
              </a:rPr>
              <a:t> </a:t>
            </a:r>
            <a:r>
              <a:rPr lang="tr-TR" sz="2500" dirty="0" err="1">
                <a:solidFill>
                  <a:schemeClr val="bg1"/>
                </a:solidFill>
                <a:latin typeface="Times New Roman" panose="02020603050405020304" pitchFamily="18" charset="0"/>
                <a:cs typeface="Times New Roman" panose="02020603050405020304" pitchFamily="18" charset="0"/>
              </a:rPr>
              <a:t>Travelling</a:t>
            </a:r>
            <a:r>
              <a:rPr lang="tr-TR" sz="2500" dirty="0">
                <a:solidFill>
                  <a:schemeClr val="bg1"/>
                </a:solidFill>
                <a:latin typeface="Times New Roman" panose="02020603050405020304" pitchFamily="18" charset="0"/>
                <a:cs typeface="Times New Roman" panose="02020603050405020304" pitchFamily="18" charset="0"/>
              </a:rPr>
              <a:t> </a:t>
            </a:r>
            <a:r>
              <a:rPr lang="tr-TR" sz="2500" dirty="0" err="1">
                <a:solidFill>
                  <a:schemeClr val="bg1"/>
                </a:solidFill>
                <a:latin typeface="Times New Roman" panose="02020603050405020304" pitchFamily="18" charset="0"/>
                <a:cs typeface="Times New Roman" panose="02020603050405020304" pitchFamily="18" charset="0"/>
              </a:rPr>
              <a:t>Fellowship</a:t>
            </a:r>
            <a:endParaRPr lang="tr-TR" sz="25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2500" dirty="0">
                <a:solidFill>
                  <a:schemeClr val="bg1"/>
                </a:solidFill>
                <a:latin typeface="Times New Roman" panose="02020603050405020304" pitchFamily="18" charset="0"/>
                <a:cs typeface="Times New Roman" panose="02020603050405020304" pitchFamily="18" charset="0"/>
              </a:rPr>
              <a:t>SECEC Certification</a:t>
            </a:r>
          </a:p>
          <a:p>
            <a:pPr marL="285750" indent="-285750">
              <a:buFont typeface="Arial" panose="020B0604020202020204" pitchFamily="34" charset="0"/>
              <a:buChar char="•"/>
            </a:pPr>
            <a:r>
              <a:rPr lang="tr-TR" sz="2500" dirty="0">
                <a:solidFill>
                  <a:schemeClr val="bg1"/>
                </a:solidFill>
                <a:latin typeface="Times New Roman" panose="02020603050405020304" pitchFamily="18" charset="0"/>
                <a:cs typeface="Times New Roman" panose="02020603050405020304" pitchFamily="18" charset="0"/>
              </a:rPr>
              <a:t>COVID-19</a:t>
            </a:r>
          </a:p>
          <a:p>
            <a:pPr marL="285750" indent="-285750">
              <a:buFont typeface="Arial" panose="020B0604020202020204" pitchFamily="34" charset="0"/>
              <a:buChar char="•"/>
            </a:pPr>
            <a:r>
              <a:rPr lang="tr-TR" sz="2500" dirty="0">
                <a:solidFill>
                  <a:schemeClr val="bg1"/>
                </a:solidFill>
                <a:latin typeface="Times New Roman" panose="02020603050405020304" pitchFamily="18" charset="0"/>
                <a:cs typeface="Times New Roman" panose="02020603050405020304" pitchFamily="18" charset="0"/>
              </a:rPr>
              <a:t>1st Virtual SECEC </a:t>
            </a:r>
            <a:r>
              <a:rPr lang="tr-TR" sz="2500" dirty="0" err="1">
                <a:solidFill>
                  <a:schemeClr val="bg1"/>
                </a:solidFill>
                <a:latin typeface="Times New Roman" panose="02020603050405020304" pitchFamily="18" charset="0"/>
                <a:cs typeface="Times New Roman" panose="02020603050405020304" pitchFamily="18" charset="0"/>
              </a:rPr>
              <a:t>Congress</a:t>
            </a:r>
            <a:endParaRPr lang="tr-TR" sz="2500"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2500" dirty="0" err="1">
                <a:solidFill>
                  <a:schemeClr val="bg1"/>
                </a:solidFill>
                <a:latin typeface="Times New Roman" panose="02020603050405020304" pitchFamily="18" charset="0"/>
                <a:cs typeface="Times New Roman" panose="02020603050405020304" pitchFamily="18" charset="0"/>
              </a:rPr>
              <a:t>Finances</a:t>
            </a:r>
            <a:r>
              <a:rPr lang="tr-TR" sz="25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67776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72641"/>
            <a:ext cx="7056784" cy="1143000"/>
          </a:xfrm>
        </p:spPr>
        <p:txBody>
          <a:bodyPr>
            <a:normAutofit/>
          </a:bodyPr>
          <a:lstStyle/>
          <a:p>
            <a:pPr algn="l"/>
            <a:r>
              <a:rPr lang="tr-TR" dirty="0" err="1">
                <a:solidFill>
                  <a:schemeClr val="bg1">
                    <a:lumMod val="95000"/>
                  </a:schemeClr>
                </a:solidFill>
                <a:latin typeface="Times New Roman" panose="02020603050405020304" pitchFamily="18" charset="0"/>
                <a:cs typeface="Times New Roman" panose="02020603050405020304" pitchFamily="18" charset="0"/>
              </a:rPr>
              <a:t>Coronavirus</a:t>
            </a:r>
            <a:r>
              <a:rPr lang="tr-TR" dirty="0">
                <a:solidFill>
                  <a:schemeClr val="bg1">
                    <a:lumMod val="95000"/>
                  </a:schemeClr>
                </a:solidFill>
                <a:latin typeface="Times New Roman" panose="02020603050405020304" pitchFamily="18" charset="0"/>
                <a:cs typeface="Times New Roman" panose="02020603050405020304" pitchFamily="18" charset="0"/>
              </a:rPr>
              <a:t>.</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3" name="TextBox 2"/>
          <p:cNvSpPr txBox="1"/>
          <p:nvPr/>
        </p:nvSpPr>
        <p:spPr>
          <a:xfrm>
            <a:off x="158195" y="1556792"/>
            <a:ext cx="7078101" cy="769441"/>
          </a:xfrm>
          <a:prstGeom prst="rect">
            <a:avLst/>
          </a:prstGeom>
          <a:noFill/>
        </p:spPr>
        <p:txBody>
          <a:bodyPr wrap="square" rtlCol="0">
            <a:spAutoFit/>
          </a:bodyPr>
          <a:lstStyle/>
          <a:p>
            <a:pPr marL="571500" indent="-571500">
              <a:spcBef>
                <a:spcPct val="0"/>
              </a:spcBef>
              <a:buFont typeface="Arial" panose="020B0604020202020204" pitchFamily="34" charset="0"/>
              <a:buChar char="•"/>
            </a:pPr>
            <a:endParaRPr lang="tr-TR" sz="4400" dirty="0">
              <a:solidFill>
                <a:schemeClr val="bg1">
                  <a:lumMod val="95000"/>
                </a:schemeClr>
              </a:solidFill>
              <a:latin typeface="Times New Roman" panose="02020603050405020304" pitchFamily="18" charset="0"/>
              <a:ea typeface="+mj-ea"/>
              <a:cs typeface="Times New Roman" panose="02020603050405020304" pitchFamily="18" charset="0"/>
            </a:endParaRPr>
          </a:p>
        </p:txBody>
      </p:sp>
      <p:pic>
        <p:nvPicPr>
          <p:cNvPr id="10" name="Resim 9" descr="pasta, meyve, tablo, döşeli içeren bir resim&#10;&#10;Açıklama otomatik olarak oluşturuldu">
            <a:extLst>
              <a:ext uri="{FF2B5EF4-FFF2-40B4-BE49-F238E27FC236}">
                <a16:creationId xmlns:a16="http://schemas.microsoft.com/office/drawing/2014/main" xmlns="" id="{34484560-017D-42A9-8556-229C43AC28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02" y="1530484"/>
            <a:ext cx="8894303" cy="5003045"/>
          </a:xfrm>
          <a:prstGeom prst="rect">
            <a:avLst/>
          </a:prstGeom>
        </p:spPr>
      </p:pic>
      <p:pic>
        <p:nvPicPr>
          <p:cNvPr id="9" name="Resim 8" descr="balta, çizim içeren bir resim&#10;&#10;Açıklama otomatik olarak oluşturuldu">
            <a:extLst>
              <a:ext uri="{FF2B5EF4-FFF2-40B4-BE49-F238E27FC236}">
                <a16:creationId xmlns:a16="http://schemas.microsoft.com/office/drawing/2014/main" xmlns="" id="{75C21855-D739-42F1-BFA1-4FCAB3583E4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25908" y="72641"/>
            <a:ext cx="3796840" cy="1342454"/>
          </a:xfrm>
          <a:prstGeom prst="rect">
            <a:avLst/>
          </a:prstGeom>
        </p:spPr>
      </p:pic>
    </p:spTree>
    <p:extLst>
      <p:ext uri="{BB962C8B-B14F-4D97-AF65-F5344CB8AC3E}">
        <p14:creationId xmlns:p14="http://schemas.microsoft.com/office/powerpoint/2010/main" val="1639777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116632"/>
            <a:ext cx="7272808" cy="1143000"/>
          </a:xfrm>
        </p:spPr>
        <p:txBody>
          <a:bodyPr>
            <a:normAutofit/>
          </a:bodyPr>
          <a:lstStyle/>
          <a:p>
            <a:pPr algn="l"/>
            <a:r>
              <a:rPr lang="tr-TR" sz="5400" dirty="0">
                <a:solidFill>
                  <a:schemeClr val="bg1">
                    <a:lumMod val="95000"/>
                  </a:schemeClr>
                </a:solidFill>
                <a:latin typeface="Times New Roman" panose="02020603050405020304" pitchFamily="18" charset="0"/>
                <a:cs typeface="Times New Roman" panose="02020603050405020304" pitchFamily="18" charset="0"/>
              </a:rPr>
              <a:t>1st SECEC e-</a:t>
            </a:r>
            <a:r>
              <a:rPr lang="tr-TR" sz="5400" dirty="0" err="1">
                <a:solidFill>
                  <a:schemeClr val="bg1">
                    <a:lumMod val="95000"/>
                  </a:schemeClr>
                </a:solidFill>
                <a:latin typeface="Times New Roman" panose="02020603050405020304" pitchFamily="18" charset="0"/>
                <a:cs typeface="Times New Roman" panose="02020603050405020304" pitchFamily="18" charset="0"/>
              </a:rPr>
              <a:t>Congress</a:t>
            </a:r>
            <a:endParaRPr lang="tr-TR" sz="5400" dirty="0">
              <a:solidFill>
                <a:schemeClr val="bg1">
                  <a:lumMod val="95000"/>
                </a:schemeClr>
              </a:solidFill>
              <a:latin typeface="Times New Roman" panose="02020603050405020304" pitchFamily="18" charset="0"/>
              <a:cs typeface="Times New Roman" panose="02020603050405020304" pitchFamily="18" charset="0"/>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7" name="TextBox 6"/>
          <p:cNvSpPr txBox="1"/>
          <p:nvPr/>
        </p:nvSpPr>
        <p:spPr>
          <a:xfrm>
            <a:off x="271560" y="5986563"/>
            <a:ext cx="8600879" cy="553998"/>
          </a:xfrm>
          <a:prstGeom prst="rect">
            <a:avLst/>
          </a:prstGeom>
          <a:noFill/>
        </p:spPr>
        <p:txBody>
          <a:bodyPr wrap="square" rtlCol="0">
            <a:spAutoFit/>
          </a:bodyPr>
          <a:lstStyle/>
          <a:p>
            <a:pPr algn="ctr"/>
            <a:r>
              <a:rPr lang="da-DK" sz="3000" dirty="0">
                <a:solidFill>
                  <a:schemeClr val="bg1"/>
                </a:solidFill>
                <a:latin typeface="Times New Roman" panose="02020603050405020304" pitchFamily="18" charset="0"/>
                <a:cs typeface="Times New Roman" panose="02020603050405020304" pitchFamily="18" charset="0"/>
              </a:rPr>
              <a:t>September 9, </a:t>
            </a:r>
            <a:r>
              <a:rPr lang="tr-TR" sz="3000" dirty="0">
                <a:solidFill>
                  <a:schemeClr val="bg1"/>
                </a:solidFill>
                <a:latin typeface="Times New Roman" panose="02020603050405020304" pitchFamily="18" charset="0"/>
                <a:cs typeface="Times New Roman" panose="02020603050405020304" pitchFamily="18" charset="0"/>
              </a:rPr>
              <a:t>O</a:t>
            </a:r>
            <a:r>
              <a:rPr lang="da-DK" sz="3000" dirty="0">
                <a:solidFill>
                  <a:schemeClr val="bg1"/>
                </a:solidFill>
                <a:latin typeface="Times New Roman" panose="02020603050405020304" pitchFamily="18" charset="0"/>
                <a:cs typeface="Times New Roman" panose="02020603050405020304" pitchFamily="18" charset="0"/>
              </a:rPr>
              <a:t>ctober 7, </a:t>
            </a:r>
            <a:r>
              <a:rPr lang="tr-TR" sz="3000" dirty="0">
                <a:solidFill>
                  <a:schemeClr val="bg1"/>
                </a:solidFill>
                <a:latin typeface="Times New Roman" panose="02020603050405020304" pitchFamily="18" charset="0"/>
                <a:cs typeface="Times New Roman" panose="02020603050405020304" pitchFamily="18" charset="0"/>
              </a:rPr>
              <a:t>N</a:t>
            </a:r>
            <a:r>
              <a:rPr lang="da-DK" sz="3000" dirty="0">
                <a:solidFill>
                  <a:schemeClr val="bg1"/>
                </a:solidFill>
                <a:latin typeface="Times New Roman" panose="02020603050405020304" pitchFamily="18" charset="0"/>
                <a:cs typeface="Times New Roman" panose="02020603050405020304" pitchFamily="18" charset="0"/>
              </a:rPr>
              <a:t>ovember 11, </a:t>
            </a:r>
            <a:r>
              <a:rPr lang="tr-TR" sz="3000" dirty="0">
                <a:solidFill>
                  <a:schemeClr val="bg1"/>
                </a:solidFill>
                <a:latin typeface="Times New Roman" panose="02020603050405020304" pitchFamily="18" charset="0"/>
                <a:cs typeface="Times New Roman" panose="02020603050405020304" pitchFamily="18" charset="0"/>
              </a:rPr>
              <a:t>D</a:t>
            </a:r>
            <a:r>
              <a:rPr lang="da-DK" sz="3000" dirty="0">
                <a:solidFill>
                  <a:schemeClr val="bg1"/>
                </a:solidFill>
                <a:latin typeface="Times New Roman" panose="02020603050405020304" pitchFamily="18" charset="0"/>
                <a:cs typeface="Times New Roman" panose="02020603050405020304" pitchFamily="18" charset="0"/>
              </a:rPr>
              <a:t>ecember 9</a:t>
            </a:r>
            <a:r>
              <a:rPr lang="tr-TR" sz="3000" dirty="0">
                <a:solidFill>
                  <a:schemeClr val="bg1"/>
                </a:solidFill>
                <a:latin typeface="Times New Roman" panose="02020603050405020304" pitchFamily="18" charset="0"/>
                <a:cs typeface="Times New Roman" panose="02020603050405020304" pitchFamily="18" charset="0"/>
              </a:rPr>
              <a:t>, </a:t>
            </a:r>
          </a:p>
        </p:txBody>
      </p:sp>
      <p:pic>
        <p:nvPicPr>
          <p:cNvPr id="10" name="Resim 9" descr="ekran, cihaz, oyuncu, top içeren bir resim&#10;&#10;Açıklama otomatik olarak oluşturuldu">
            <a:extLst>
              <a:ext uri="{FF2B5EF4-FFF2-40B4-BE49-F238E27FC236}">
                <a16:creationId xmlns:a16="http://schemas.microsoft.com/office/drawing/2014/main" xmlns="" id="{7DFECE96-2355-43B6-BA4A-A5372F5E97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195" y="1484784"/>
            <a:ext cx="8892480" cy="4331474"/>
          </a:xfrm>
          <a:prstGeom prst="rect">
            <a:avLst/>
          </a:prstGeom>
        </p:spPr>
      </p:pic>
    </p:spTree>
    <p:extLst>
      <p:ext uri="{BB962C8B-B14F-4D97-AF65-F5344CB8AC3E}">
        <p14:creationId xmlns:p14="http://schemas.microsoft.com/office/powerpoint/2010/main" val="3069835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668343" cy="1143000"/>
          </a:xfrm>
        </p:spPr>
        <p:txBody>
          <a:bodyPr>
            <a:noAutofit/>
          </a:bodyPr>
          <a:lstStyle/>
          <a:p>
            <a:pPr algn="l"/>
            <a:r>
              <a:rPr lang="tr-TR" sz="3600" dirty="0">
                <a:solidFill>
                  <a:schemeClr val="bg1">
                    <a:lumMod val="95000"/>
                  </a:schemeClr>
                </a:solidFill>
                <a:latin typeface="Times New Roman" panose="02020603050405020304" pitchFamily="18" charset="0"/>
                <a:cs typeface="Times New Roman" panose="02020603050405020304" pitchFamily="18" charset="0"/>
              </a:rPr>
              <a:t>1st SECEC Virtual </a:t>
            </a:r>
            <a:r>
              <a:rPr lang="tr-TR" sz="3600" dirty="0" err="1">
                <a:solidFill>
                  <a:schemeClr val="bg1">
                    <a:lumMod val="95000"/>
                  </a:schemeClr>
                </a:solidFill>
                <a:latin typeface="Times New Roman" panose="02020603050405020304" pitchFamily="18" charset="0"/>
                <a:cs typeface="Times New Roman" panose="02020603050405020304" pitchFamily="18" charset="0"/>
              </a:rPr>
              <a:t>Congress</a:t>
            </a:r>
            <a:r>
              <a:rPr lang="tr-TR" sz="3600" dirty="0">
                <a:solidFill>
                  <a:schemeClr val="bg1">
                    <a:lumMod val="95000"/>
                  </a:schemeClr>
                </a:solidFill>
                <a:latin typeface="Times New Roman" panose="02020603050405020304" pitchFamily="18" charset="0"/>
                <a:cs typeface="Times New Roman" panose="02020603050405020304" pitchFamily="18" charset="0"/>
              </a:rPr>
              <a:t> Program</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7" name="TextBox 6"/>
          <p:cNvSpPr txBox="1"/>
          <p:nvPr/>
        </p:nvSpPr>
        <p:spPr>
          <a:xfrm>
            <a:off x="271560" y="6021288"/>
            <a:ext cx="8600879" cy="553998"/>
          </a:xfrm>
          <a:prstGeom prst="rect">
            <a:avLst/>
          </a:prstGeom>
          <a:noFill/>
        </p:spPr>
        <p:txBody>
          <a:bodyPr wrap="square" rtlCol="0">
            <a:spAutoFit/>
          </a:bodyPr>
          <a:lstStyle/>
          <a:p>
            <a:pPr algn="ctr"/>
            <a:r>
              <a:rPr lang="da-DK" sz="3000" dirty="0">
                <a:solidFill>
                  <a:schemeClr val="bg1"/>
                </a:solidFill>
                <a:latin typeface="Times New Roman" panose="02020603050405020304" pitchFamily="18" charset="0"/>
                <a:cs typeface="Times New Roman" panose="02020603050405020304" pitchFamily="18" charset="0"/>
              </a:rPr>
              <a:t>September 9</a:t>
            </a:r>
            <a:endParaRPr lang="tr-TR" sz="3000" dirty="0">
              <a:solidFill>
                <a:schemeClr val="bg1"/>
              </a:solidFill>
              <a:latin typeface="Times New Roman" panose="02020603050405020304" pitchFamily="18" charset="0"/>
              <a:cs typeface="Times New Roman" panose="02020603050405020304" pitchFamily="18" charset="0"/>
            </a:endParaRPr>
          </a:p>
        </p:txBody>
      </p:sp>
      <p:pic>
        <p:nvPicPr>
          <p:cNvPr id="4" name="Resim 3" descr="ekran görüntüsü içeren bir resim&#10;&#10;Açıklama otomatik olarak oluşturuldu">
            <a:extLst>
              <a:ext uri="{FF2B5EF4-FFF2-40B4-BE49-F238E27FC236}">
                <a16:creationId xmlns:a16="http://schemas.microsoft.com/office/drawing/2014/main" xmlns="" id="{DC7D1EF4-F755-4998-8B42-23C3B3FD0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3950" y="1503999"/>
            <a:ext cx="6576100" cy="4517289"/>
          </a:xfrm>
          <a:prstGeom prst="rect">
            <a:avLst/>
          </a:prstGeom>
        </p:spPr>
      </p:pic>
    </p:spTree>
    <p:extLst>
      <p:ext uri="{BB962C8B-B14F-4D97-AF65-F5344CB8AC3E}">
        <p14:creationId xmlns:p14="http://schemas.microsoft.com/office/powerpoint/2010/main" val="3697000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72641"/>
            <a:ext cx="7056784" cy="1143000"/>
          </a:xfrm>
        </p:spPr>
        <p:txBody>
          <a:bodyPr>
            <a:normAutofit/>
          </a:bodyPr>
          <a:lstStyle/>
          <a:p>
            <a:pPr algn="l"/>
            <a:r>
              <a:rPr lang="tr-TR" dirty="0" err="1">
                <a:solidFill>
                  <a:schemeClr val="bg1">
                    <a:lumMod val="95000"/>
                  </a:schemeClr>
                </a:solidFill>
                <a:latin typeface="Times New Roman" panose="02020603050405020304" pitchFamily="18" charset="0"/>
                <a:cs typeface="Times New Roman" panose="02020603050405020304" pitchFamily="18" charset="0"/>
              </a:rPr>
              <a:t>Coronavirus</a:t>
            </a:r>
            <a:r>
              <a:rPr lang="tr-TR" dirty="0">
                <a:solidFill>
                  <a:schemeClr val="bg1">
                    <a:lumMod val="95000"/>
                  </a:schemeClr>
                </a:solidFill>
                <a:latin typeface="Times New Roman" panose="02020603050405020304" pitchFamily="18" charset="0"/>
                <a:cs typeface="Times New Roman" panose="02020603050405020304" pitchFamily="18" charset="0"/>
              </a:rPr>
              <a:t>.</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3" name="TextBox 2"/>
          <p:cNvSpPr txBox="1"/>
          <p:nvPr/>
        </p:nvSpPr>
        <p:spPr>
          <a:xfrm>
            <a:off x="126197" y="1751266"/>
            <a:ext cx="7078101" cy="769441"/>
          </a:xfrm>
          <a:prstGeom prst="rect">
            <a:avLst/>
          </a:prstGeom>
          <a:noFill/>
        </p:spPr>
        <p:txBody>
          <a:bodyPr wrap="square" rtlCol="0">
            <a:spAutoFit/>
          </a:bodyPr>
          <a:lstStyle/>
          <a:p>
            <a:pPr marL="571500" indent="-571500">
              <a:spcBef>
                <a:spcPct val="0"/>
              </a:spcBef>
              <a:buFont typeface="Arial" panose="020B0604020202020204" pitchFamily="34" charset="0"/>
              <a:buChar char="•"/>
            </a:pPr>
            <a:endParaRPr lang="tr-TR" sz="4400" dirty="0">
              <a:solidFill>
                <a:schemeClr val="bg1">
                  <a:lumMod val="95000"/>
                </a:schemeClr>
              </a:solidFill>
              <a:latin typeface="Times New Roman" panose="02020603050405020304" pitchFamily="18" charset="0"/>
              <a:ea typeface="+mj-ea"/>
              <a:cs typeface="Times New Roman" panose="02020603050405020304" pitchFamily="18" charset="0"/>
            </a:endParaRPr>
          </a:p>
        </p:txBody>
      </p:sp>
      <p:pic>
        <p:nvPicPr>
          <p:cNvPr id="6" name="Resim 5">
            <a:extLst>
              <a:ext uri="{FF2B5EF4-FFF2-40B4-BE49-F238E27FC236}">
                <a16:creationId xmlns:a16="http://schemas.microsoft.com/office/drawing/2014/main" xmlns="" id="{D4244E74-D542-40A8-9822-F027175BD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623" y="1474117"/>
            <a:ext cx="7186753" cy="2575459"/>
          </a:xfrm>
          <a:prstGeom prst="rect">
            <a:avLst/>
          </a:prstGeom>
        </p:spPr>
      </p:pic>
      <p:pic>
        <p:nvPicPr>
          <p:cNvPr id="9" name="Resim 8" descr="raf, kitap, iç mekan, kişi içeren bir resim&#10;&#10;Açıklama otomatik olarak oluşturuldu">
            <a:extLst>
              <a:ext uri="{FF2B5EF4-FFF2-40B4-BE49-F238E27FC236}">
                <a16:creationId xmlns:a16="http://schemas.microsoft.com/office/drawing/2014/main" xmlns="" id="{723E1642-2C01-4E7C-96D8-C16F16A1E1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201" y="4337292"/>
            <a:ext cx="2296315" cy="2058233"/>
          </a:xfrm>
          <a:prstGeom prst="rect">
            <a:avLst/>
          </a:prstGeom>
        </p:spPr>
      </p:pic>
      <p:pic>
        <p:nvPicPr>
          <p:cNvPr id="15" name="Resim 14" descr="kişi, iç mekan, gülümserken, kadın içeren bir resim&#10;&#10;Açıklama otomatik olarak oluşturuldu">
            <a:extLst>
              <a:ext uri="{FF2B5EF4-FFF2-40B4-BE49-F238E27FC236}">
                <a16:creationId xmlns:a16="http://schemas.microsoft.com/office/drawing/2014/main" xmlns="" id="{05CD37CA-50FE-4367-B2C1-E2E15035DB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1780" y="4337293"/>
            <a:ext cx="2240489" cy="2058233"/>
          </a:xfrm>
          <a:prstGeom prst="rect">
            <a:avLst/>
          </a:prstGeom>
        </p:spPr>
      </p:pic>
      <p:pic>
        <p:nvPicPr>
          <p:cNvPr id="17" name="Resim 16" descr="kişi, adam, raf, iç mekan içeren bir resim&#10;&#10;Açıklama otomatik olarak oluşturuldu">
            <a:extLst>
              <a:ext uri="{FF2B5EF4-FFF2-40B4-BE49-F238E27FC236}">
                <a16:creationId xmlns:a16="http://schemas.microsoft.com/office/drawing/2014/main" xmlns="" id="{DF8D7A4F-18AB-4B8D-A0C4-821575B04D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60643" y="4355497"/>
            <a:ext cx="1984060" cy="2040030"/>
          </a:xfrm>
          <a:prstGeom prst="rect">
            <a:avLst/>
          </a:prstGeom>
        </p:spPr>
      </p:pic>
      <p:pic>
        <p:nvPicPr>
          <p:cNvPr id="19" name="Resim 18" descr="kişi, adam, gözlük, bakarken içeren bir resim&#10;&#10;Açıklama otomatik olarak oluşturuldu">
            <a:extLst>
              <a:ext uri="{FF2B5EF4-FFF2-40B4-BE49-F238E27FC236}">
                <a16:creationId xmlns:a16="http://schemas.microsoft.com/office/drawing/2014/main" xmlns="" id="{8EE9A22D-BCFA-4360-B2DA-D501F52BE4A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607" r="11913"/>
          <a:stretch/>
        </p:blipFill>
        <p:spPr>
          <a:xfrm>
            <a:off x="4955575" y="4337293"/>
            <a:ext cx="2001762" cy="2058233"/>
          </a:xfrm>
          <a:prstGeom prst="rect">
            <a:avLst/>
          </a:prstGeom>
        </p:spPr>
      </p:pic>
      <p:pic>
        <p:nvPicPr>
          <p:cNvPr id="23" name="Resim 22" descr="pasta, meyve, tablo, döşeli içeren bir resim&#10;&#10;Açıklama otomatik olarak oluşturuldu">
            <a:extLst>
              <a:ext uri="{FF2B5EF4-FFF2-40B4-BE49-F238E27FC236}">
                <a16:creationId xmlns:a16="http://schemas.microsoft.com/office/drawing/2014/main" xmlns="" id="{7AD9099C-B424-4EA7-9C4A-E4A246AF43B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038" r="22100"/>
          <a:stretch/>
        </p:blipFill>
        <p:spPr>
          <a:xfrm>
            <a:off x="7871867" y="72642"/>
            <a:ext cx="1142468" cy="1150400"/>
          </a:xfrm>
          <a:prstGeom prst="rect">
            <a:avLst/>
          </a:prstGeom>
        </p:spPr>
      </p:pic>
    </p:spTree>
    <p:extLst>
      <p:ext uri="{BB962C8B-B14F-4D97-AF65-F5344CB8AC3E}">
        <p14:creationId xmlns:p14="http://schemas.microsoft.com/office/powerpoint/2010/main" val="2325461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72641"/>
            <a:ext cx="7056784" cy="1143000"/>
          </a:xfrm>
        </p:spPr>
        <p:txBody>
          <a:bodyPr>
            <a:normAutofit/>
          </a:bodyPr>
          <a:lstStyle/>
          <a:p>
            <a:pPr algn="l"/>
            <a:r>
              <a:rPr lang="tr-TR" dirty="0" err="1">
                <a:solidFill>
                  <a:schemeClr val="bg1">
                    <a:lumMod val="95000"/>
                  </a:schemeClr>
                </a:solidFill>
                <a:latin typeface="Times New Roman" panose="02020603050405020304" pitchFamily="18" charset="0"/>
                <a:cs typeface="Times New Roman" panose="02020603050405020304" pitchFamily="18" charset="0"/>
              </a:rPr>
              <a:t>Coronavirus</a:t>
            </a:r>
            <a:r>
              <a:rPr lang="tr-TR" dirty="0">
                <a:solidFill>
                  <a:schemeClr val="bg1">
                    <a:lumMod val="95000"/>
                  </a:schemeClr>
                </a:solidFill>
                <a:latin typeface="Times New Roman" panose="02020603050405020304" pitchFamily="18" charset="0"/>
                <a:cs typeface="Times New Roman" panose="02020603050405020304" pitchFamily="18" charset="0"/>
              </a:rPr>
              <a:t>.</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3" name="TextBox 2"/>
          <p:cNvSpPr txBox="1"/>
          <p:nvPr/>
        </p:nvSpPr>
        <p:spPr>
          <a:xfrm>
            <a:off x="126197" y="1751266"/>
            <a:ext cx="7078101" cy="769441"/>
          </a:xfrm>
          <a:prstGeom prst="rect">
            <a:avLst/>
          </a:prstGeom>
          <a:noFill/>
        </p:spPr>
        <p:txBody>
          <a:bodyPr wrap="square" rtlCol="0">
            <a:spAutoFit/>
          </a:bodyPr>
          <a:lstStyle/>
          <a:p>
            <a:pPr marL="571500" indent="-571500">
              <a:spcBef>
                <a:spcPct val="0"/>
              </a:spcBef>
              <a:buFont typeface="Arial" panose="020B0604020202020204" pitchFamily="34" charset="0"/>
              <a:buChar char="•"/>
            </a:pPr>
            <a:endParaRPr lang="tr-TR" sz="4400" dirty="0">
              <a:solidFill>
                <a:schemeClr val="bg1">
                  <a:lumMod val="95000"/>
                </a:schemeClr>
              </a:solidFill>
              <a:latin typeface="Times New Roman" panose="02020603050405020304" pitchFamily="18" charset="0"/>
              <a:ea typeface="+mj-ea"/>
              <a:cs typeface="Times New Roman" panose="02020603050405020304" pitchFamily="18" charset="0"/>
            </a:endParaRPr>
          </a:p>
        </p:txBody>
      </p:sp>
      <p:pic>
        <p:nvPicPr>
          <p:cNvPr id="23" name="Resim 22" descr="pasta, meyve, tablo, döşeli içeren bir resim&#10;&#10;Açıklama otomatik olarak oluşturuldu">
            <a:extLst>
              <a:ext uri="{FF2B5EF4-FFF2-40B4-BE49-F238E27FC236}">
                <a16:creationId xmlns:a16="http://schemas.microsoft.com/office/drawing/2014/main" xmlns="" id="{7AD9099C-B424-4EA7-9C4A-E4A246AF43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38" r="22100"/>
          <a:stretch/>
        </p:blipFill>
        <p:spPr>
          <a:xfrm>
            <a:off x="7871867" y="72642"/>
            <a:ext cx="1142468" cy="1150400"/>
          </a:xfrm>
          <a:prstGeom prst="rect">
            <a:avLst/>
          </a:prstGeom>
        </p:spPr>
      </p:pic>
      <p:pic>
        <p:nvPicPr>
          <p:cNvPr id="8" name="Resim 7" descr="ekran görüntüsü, adam, tutma, insanlar içeren bir resim&#10;&#10;Açıklama otomatik olarak oluşturuldu">
            <a:extLst>
              <a:ext uri="{FF2B5EF4-FFF2-40B4-BE49-F238E27FC236}">
                <a16:creationId xmlns:a16="http://schemas.microsoft.com/office/drawing/2014/main" xmlns="" id="{54DE6A92-3D51-4A2D-A46B-87638B6D23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119" y="1512404"/>
            <a:ext cx="8321761" cy="3833192"/>
          </a:xfrm>
          <a:prstGeom prst="rect">
            <a:avLst/>
          </a:prstGeom>
        </p:spPr>
      </p:pic>
      <p:sp>
        <p:nvSpPr>
          <p:cNvPr id="16" name="Metin kutusu 15">
            <a:extLst>
              <a:ext uri="{FF2B5EF4-FFF2-40B4-BE49-F238E27FC236}">
                <a16:creationId xmlns:a16="http://schemas.microsoft.com/office/drawing/2014/main" xmlns="" id="{BA1191B9-6ABA-4AA0-AAF6-D2603FB82E07}"/>
              </a:ext>
            </a:extLst>
          </p:cNvPr>
          <p:cNvSpPr txBox="1"/>
          <p:nvPr/>
        </p:nvSpPr>
        <p:spPr>
          <a:xfrm>
            <a:off x="611560" y="5335810"/>
            <a:ext cx="8353068" cy="1384995"/>
          </a:xfrm>
          <a:prstGeom prst="rect">
            <a:avLst/>
          </a:prstGeom>
          <a:noFill/>
        </p:spPr>
        <p:txBody>
          <a:bodyPr wrap="square">
            <a:spAutoFit/>
          </a:bodyPr>
          <a:lstStyle/>
          <a:p>
            <a:r>
              <a:rPr lang="tr-TR" sz="2800" i="1" dirty="0" err="1">
                <a:solidFill>
                  <a:schemeClr val="bg1">
                    <a:lumMod val="85000"/>
                  </a:schemeClr>
                </a:solidFill>
                <a:latin typeface="Times New Roman" panose="02020603050405020304" pitchFamily="18" charset="0"/>
                <a:cs typeface="Times New Roman" panose="02020603050405020304" pitchFamily="18" charset="0"/>
              </a:rPr>
              <a:t>Don’t</a:t>
            </a:r>
            <a:r>
              <a:rPr lang="tr-TR" sz="2800" i="1" dirty="0">
                <a:solidFill>
                  <a:schemeClr val="bg1">
                    <a:lumMod val="85000"/>
                  </a:schemeClr>
                </a:solidFill>
                <a:latin typeface="Times New Roman" panose="02020603050405020304" pitchFamily="18" charset="0"/>
                <a:cs typeface="Times New Roman" panose="02020603050405020304" pitchFamily="18" charset="0"/>
              </a:rPr>
              <a:t> </a:t>
            </a:r>
            <a:r>
              <a:rPr lang="tr-TR" sz="2800" i="1" dirty="0" err="1">
                <a:solidFill>
                  <a:schemeClr val="bg1">
                    <a:lumMod val="85000"/>
                  </a:schemeClr>
                </a:solidFill>
                <a:latin typeface="Times New Roman" panose="02020603050405020304" pitchFamily="18" charset="0"/>
                <a:cs typeface="Times New Roman" panose="02020603050405020304" pitchFamily="18" charset="0"/>
              </a:rPr>
              <a:t>miss</a:t>
            </a:r>
            <a:r>
              <a:rPr lang="tr-TR" sz="2800" i="1" dirty="0">
                <a:solidFill>
                  <a:schemeClr val="bg1">
                    <a:lumMod val="85000"/>
                  </a:schemeClr>
                </a:solidFill>
                <a:latin typeface="Times New Roman" panose="02020603050405020304" pitchFamily="18" charset="0"/>
                <a:cs typeface="Times New Roman" panose="02020603050405020304" pitchFamily="18" charset="0"/>
              </a:rPr>
              <a:t> </a:t>
            </a:r>
            <a:r>
              <a:rPr lang="tr-TR" sz="2800" i="1" dirty="0" err="1">
                <a:solidFill>
                  <a:schemeClr val="bg1">
                    <a:lumMod val="85000"/>
                  </a:schemeClr>
                </a:solidFill>
                <a:latin typeface="Times New Roman" panose="02020603050405020304" pitchFamily="18" charset="0"/>
                <a:cs typeface="Times New Roman" panose="02020603050405020304" pitchFamily="18" charset="0"/>
              </a:rPr>
              <a:t>SECEC’s</a:t>
            </a:r>
            <a:r>
              <a:rPr lang="tr-TR" sz="2800" i="1" dirty="0">
                <a:solidFill>
                  <a:schemeClr val="bg1">
                    <a:lumMod val="85000"/>
                  </a:schemeClr>
                </a:solidFill>
                <a:latin typeface="Times New Roman" panose="02020603050405020304" pitchFamily="18" charset="0"/>
                <a:cs typeface="Times New Roman" panose="02020603050405020304" pitchFamily="18" charset="0"/>
              </a:rPr>
              <a:t> </a:t>
            </a:r>
            <a:r>
              <a:rPr lang="tr-TR" sz="2800" i="1" dirty="0" err="1">
                <a:solidFill>
                  <a:schemeClr val="bg1">
                    <a:lumMod val="85000"/>
                  </a:schemeClr>
                </a:solidFill>
                <a:latin typeface="Times New Roman" panose="02020603050405020304" pitchFamily="18" charset="0"/>
                <a:cs typeface="Times New Roman" panose="02020603050405020304" pitchFamily="18" charset="0"/>
              </a:rPr>
              <a:t>second</a:t>
            </a:r>
            <a:r>
              <a:rPr lang="tr-TR" sz="2800" i="1" dirty="0">
                <a:solidFill>
                  <a:schemeClr val="bg1">
                    <a:lumMod val="85000"/>
                  </a:schemeClr>
                </a:solidFill>
                <a:latin typeface="Times New Roman" panose="02020603050405020304" pitchFamily="18" charset="0"/>
                <a:cs typeface="Times New Roman" panose="02020603050405020304" pitchFamily="18" charset="0"/>
              </a:rPr>
              <a:t> </a:t>
            </a:r>
            <a:r>
              <a:rPr lang="tr-TR" sz="2800" i="1" dirty="0" err="1">
                <a:solidFill>
                  <a:schemeClr val="bg1">
                    <a:lumMod val="85000"/>
                  </a:schemeClr>
                </a:solidFill>
                <a:latin typeface="Times New Roman" panose="02020603050405020304" pitchFamily="18" charset="0"/>
                <a:cs typeface="Times New Roman" panose="02020603050405020304" pitchFamily="18" charset="0"/>
              </a:rPr>
              <a:t>event</a:t>
            </a:r>
            <a:r>
              <a:rPr lang="tr-TR" sz="2800" i="1" dirty="0">
                <a:solidFill>
                  <a:schemeClr val="bg1">
                    <a:lumMod val="85000"/>
                  </a:schemeClr>
                </a:solidFill>
                <a:latin typeface="Times New Roman" panose="02020603050405020304" pitchFamily="18" charset="0"/>
                <a:cs typeface="Times New Roman" panose="02020603050405020304" pitchFamily="18" charset="0"/>
              </a:rPr>
              <a:t> on </a:t>
            </a:r>
            <a:r>
              <a:rPr lang="tr-TR" sz="2800" i="1" dirty="0" err="1">
                <a:solidFill>
                  <a:schemeClr val="bg1">
                    <a:lumMod val="85000"/>
                  </a:schemeClr>
                </a:solidFill>
                <a:latin typeface="Times New Roman" panose="02020603050405020304" pitchFamily="18" charset="0"/>
                <a:cs typeface="Times New Roman" panose="02020603050405020304" pitchFamily="18" charset="0"/>
              </a:rPr>
              <a:t>the</a:t>
            </a:r>
            <a:r>
              <a:rPr lang="tr-TR" sz="2800" i="1" dirty="0">
                <a:solidFill>
                  <a:schemeClr val="bg1">
                    <a:lumMod val="85000"/>
                  </a:schemeClr>
                </a:solidFill>
                <a:latin typeface="Times New Roman" panose="02020603050405020304" pitchFamily="18" charset="0"/>
                <a:cs typeface="Times New Roman" panose="02020603050405020304" pitchFamily="18" charset="0"/>
              </a:rPr>
              <a:t> </a:t>
            </a:r>
            <a:r>
              <a:rPr lang="tr-TR" sz="2800" i="1" dirty="0" err="1">
                <a:solidFill>
                  <a:schemeClr val="bg1">
                    <a:lumMod val="85000"/>
                  </a:schemeClr>
                </a:solidFill>
                <a:latin typeface="Times New Roman" panose="02020603050405020304" pitchFamily="18" charset="0"/>
                <a:cs typeface="Times New Roman" panose="02020603050405020304" pitchFamily="18" charset="0"/>
              </a:rPr>
              <a:t>Coronavirus</a:t>
            </a:r>
            <a:r>
              <a:rPr lang="tr-TR" sz="2800" i="1" dirty="0">
                <a:solidFill>
                  <a:schemeClr val="bg1">
                    <a:lumMod val="85000"/>
                  </a:schemeClr>
                </a:solidFill>
                <a:latin typeface="Times New Roman" panose="02020603050405020304" pitchFamily="18" charset="0"/>
                <a:cs typeface="Times New Roman" panose="02020603050405020304" pitchFamily="18" charset="0"/>
              </a:rPr>
              <a:t> </a:t>
            </a:r>
            <a:r>
              <a:rPr lang="tr-TR" sz="2800" i="1" dirty="0" err="1">
                <a:solidFill>
                  <a:schemeClr val="bg1">
                    <a:lumMod val="85000"/>
                  </a:schemeClr>
                </a:solidFill>
                <a:latin typeface="Times New Roman" panose="02020603050405020304" pitchFamily="18" charset="0"/>
                <a:cs typeface="Times New Roman" panose="02020603050405020304" pitchFamily="18" charset="0"/>
              </a:rPr>
              <a:t>Pandemic</a:t>
            </a:r>
            <a:r>
              <a:rPr lang="tr-TR" sz="2800" i="1" dirty="0">
                <a:solidFill>
                  <a:schemeClr val="bg1">
                    <a:lumMod val="85000"/>
                  </a:schemeClr>
                </a:solidFill>
                <a:latin typeface="Times New Roman" panose="02020603050405020304" pitchFamily="18" charset="0"/>
                <a:cs typeface="Times New Roman" panose="02020603050405020304" pitchFamily="18" charset="0"/>
              </a:rPr>
              <a:t> </a:t>
            </a:r>
            <a:r>
              <a:rPr lang="tr-TR" sz="2800" i="1" dirty="0" err="1">
                <a:solidFill>
                  <a:schemeClr val="bg1">
                    <a:lumMod val="85000"/>
                  </a:schemeClr>
                </a:solidFill>
                <a:latin typeface="Times New Roman" panose="02020603050405020304" pitchFamily="18" charset="0"/>
                <a:cs typeface="Times New Roman" panose="02020603050405020304" pitchFamily="18" charset="0"/>
              </a:rPr>
              <a:t>reflecting</a:t>
            </a:r>
            <a:r>
              <a:rPr lang="tr-TR" sz="2800" i="1" dirty="0">
                <a:solidFill>
                  <a:schemeClr val="bg1">
                    <a:lumMod val="85000"/>
                  </a:schemeClr>
                </a:solidFill>
                <a:latin typeface="Times New Roman" panose="02020603050405020304" pitchFamily="18" charset="0"/>
                <a:cs typeface="Times New Roman" panose="02020603050405020304" pitchFamily="18" charset="0"/>
              </a:rPr>
              <a:t> </a:t>
            </a:r>
            <a:r>
              <a:rPr lang="tr-TR" sz="2800" i="1" dirty="0" err="1">
                <a:solidFill>
                  <a:schemeClr val="bg1">
                    <a:lumMod val="85000"/>
                  </a:schemeClr>
                </a:solidFill>
                <a:latin typeface="Times New Roman" panose="02020603050405020304" pitchFamily="18" charset="0"/>
                <a:cs typeface="Times New Roman" panose="02020603050405020304" pitchFamily="18" charset="0"/>
              </a:rPr>
              <a:t>the</a:t>
            </a:r>
            <a:r>
              <a:rPr lang="tr-TR" sz="2800" i="1" dirty="0">
                <a:solidFill>
                  <a:schemeClr val="bg1">
                    <a:lumMod val="85000"/>
                  </a:schemeClr>
                </a:solidFill>
                <a:latin typeface="Times New Roman" panose="02020603050405020304" pitchFamily="18" charset="0"/>
                <a:cs typeface="Times New Roman" panose="02020603050405020304" pitchFamily="18" charset="0"/>
              </a:rPr>
              <a:t> </a:t>
            </a:r>
            <a:r>
              <a:rPr lang="tr-TR" sz="2800" i="1" dirty="0" err="1">
                <a:solidFill>
                  <a:schemeClr val="bg1">
                    <a:lumMod val="85000"/>
                  </a:schemeClr>
                </a:solidFill>
                <a:latin typeface="Times New Roman" panose="02020603050405020304" pitchFamily="18" charset="0"/>
                <a:cs typeface="Times New Roman" panose="02020603050405020304" pitchFamily="18" charset="0"/>
              </a:rPr>
              <a:t>experience</a:t>
            </a:r>
            <a:r>
              <a:rPr lang="tr-TR" sz="2800" i="1" dirty="0">
                <a:solidFill>
                  <a:schemeClr val="bg1">
                    <a:lumMod val="85000"/>
                  </a:schemeClr>
                </a:solidFill>
                <a:latin typeface="Times New Roman" panose="02020603050405020304" pitchFamily="18" charset="0"/>
                <a:cs typeface="Times New Roman" panose="02020603050405020304" pitchFamily="18" charset="0"/>
              </a:rPr>
              <a:t> in ‘</a:t>
            </a:r>
            <a:r>
              <a:rPr lang="tr-TR" sz="2800" i="1" dirty="0" err="1">
                <a:solidFill>
                  <a:schemeClr val="bg1">
                    <a:lumMod val="85000"/>
                  </a:schemeClr>
                </a:solidFill>
                <a:latin typeface="Times New Roman" panose="02020603050405020304" pitchFamily="18" charset="0"/>
                <a:cs typeface="Times New Roman" panose="02020603050405020304" pitchFamily="18" charset="0"/>
              </a:rPr>
              <a:t>the</a:t>
            </a:r>
            <a:r>
              <a:rPr lang="tr-TR" sz="2800" i="1" dirty="0">
                <a:solidFill>
                  <a:schemeClr val="bg1">
                    <a:lumMod val="85000"/>
                  </a:schemeClr>
                </a:solidFill>
                <a:latin typeface="Times New Roman" panose="02020603050405020304" pitchFamily="18" charset="0"/>
                <a:cs typeface="Times New Roman" panose="02020603050405020304" pitchFamily="18" charset="0"/>
              </a:rPr>
              <a:t> </a:t>
            </a:r>
            <a:r>
              <a:rPr lang="tr-TR" sz="2800" i="1" dirty="0" err="1">
                <a:solidFill>
                  <a:schemeClr val="bg1">
                    <a:lumMod val="85000"/>
                  </a:schemeClr>
                </a:solidFill>
                <a:latin typeface="Times New Roman" panose="02020603050405020304" pitchFamily="18" charset="0"/>
                <a:cs typeface="Times New Roman" panose="02020603050405020304" pitchFamily="18" charset="0"/>
              </a:rPr>
              <a:t>eye</a:t>
            </a:r>
            <a:r>
              <a:rPr lang="tr-TR" sz="2800" i="1" dirty="0">
                <a:solidFill>
                  <a:schemeClr val="bg1">
                    <a:lumMod val="85000"/>
                  </a:schemeClr>
                </a:solidFill>
                <a:latin typeface="Times New Roman" panose="02020603050405020304" pitchFamily="18" charset="0"/>
                <a:cs typeface="Times New Roman" panose="02020603050405020304" pitchFamily="18" charset="0"/>
              </a:rPr>
              <a:t> of </a:t>
            </a:r>
            <a:r>
              <a:rPr lang="tr-TR" sz="2800" i="1" dirty="0" err="1">
                <a:solidFill>
                  <a:schemeClr val="bg1">
                    <a:lumMod val="85000"/>
                  </a:schemeClr>
                </a:solidFill>
                <a:latin typeface="Times New Roman" panose="02020603050405020304" pitchFamily="18" charset="0"/>
                <a:cs typeface="Times New Roman" panose="02020603050405020304" pitchFamily="18" charset="0"/>
              </a:rPr>
              <a:t>the</a:t>
            </a:r>
            <a:r>
              <a:rPr lang="tr-TR" sz="2800" i="1" dirty="0">
                <a:solidFill>
                  <a:schemeClr val="bg1">
                    <a:lumMod val="85000"/>
                  </a:schemeClr>
                </a:solidFill>
                <a:latin typeface="Times New Roman" panose="02020603050405020304" pitchFamily="18" charset="0"/>
                <a:cs typeface="Times New Roman" panose="02020603050405020304" pitchFamily="18" charset="0"/>
              </a:rPr>
              <a:t> </a:t>
            </a:r>
            <a:r>
              <a:rPr lang="tr-TR" sz="2800" i="1" dirty="0" err="1">
                <a:solidFill>
                  <a:schemeClr val="bg1">
                    <a:lumMod val="85000"/>
                  </a:schemeClr>
                </a:solidFill>
                <a:latin typeface="Times New Roman" panose="02020603050405020304" pitchFamily="18" charset="0"/>
                <a:cs typeface="Times New Roman" panose="02020603050405020304" pitchFamily="18" charset="0"/>
              </a:rPr>
              <a:t>strom</a:t>
            </a:r>
            <a:r>
              <a:rPr lang="tr-TR" sz="2800" i="1" dirty="0">
                <a:solidFill>
                  <a:schemeClr val="bg1">
                    <a:lumMod val="85000"/>
                  </a:schemeClr>
                </a:solidFill>
                <a:latin typeface="Times New Roman" panose="02020603050405020304" pitchFamily="18" charset="0"/>
                <a:cs typeface="Times New Roman" panose="02020603050405020304" pitchFamily="18" charset="0"/>
              </a:rPr>
              <a:t>’. </a:t>
            </a:r>
            <a:r>
              <a:rPr lang="tr-TR" sz="2800" i="1" dirty="0" err="1">
                <a:solidFill>
                  <a:schemeClr val="bg1">
                    <a:lumMod val="85000"/>
                  </a:schemeClr>
                </a:solidFill>
                <a:latin typeface="Times New Roman" panose="02020603050405020304" pitchFamily="18" charset="0"/>
                <a:cs typeface="Times New Roman" panose="02020603050405020304" pitchFamily="18" charset="0"/>
              </a:rPr>
              <a:t>It’s</a:t>
            </a:r>
            <a:r>
              <a:rPr lang="tr-TR" sz="2800" i="1" dirty="0">
                <a:solidFill>
                  <a:schemeClr val="bg1">
                    <a:lumMod val="85000"/>
                  </a:schemeClr>
                </a:solidFill>
                <a:latin typeface="Times New Roman" panose="02020603050405020304" pitchFamily="18" charset="0"/>
                <a:cs typeface="Times New Roman" panose="02020603050405020304" pitchFamily="18" charset="0"/>
              </a:rPr>
              <a:t> on </a:t>
            </a:r>
            <a:r>
              <a:rPr lang="tr-TR" sz="2800" i="1" dirty="0" err="1">
                <a:solidFill>
                  <a:schemeClr val="bg1">
                    <a:lumMod val="85000"/>
                  </a:schemeClr>
                </a:solidFill>
                <a:latin typeface="Times New Roman" panose="02020603050405020304" pitchFamily="18" charset="0"/>
                <a:cs typeface="Times New Roman" panose="02020603050405020304" pitchFamily="18" charset="0"/>
              </a:rPr>
              <a:t>September</a:t>
            </a:r>
            <a:r>
              <a:rPr lang="tr-TR" sz="2800" i="1" dirty="0">
                <a:solidFill>
                  <a:schemeClr val="bg1">
                    <a:lumMod val="85000"/>
                  </a:schemeClr>
                </a:solidFill>
                <a:latin typeface="Times New Roman" panose="02020603050405020304" pitchFamily="18" charset="0"/>
                <a:cs typeface="Times New Roman" panose="02020603050405020304" pitchFamily="18" charset="0"/>
              </a:rPr>
              <a:t> 9. </a:t>
            </a:r>
          </a:p>
        </p:txBody>
      </p:sp>
    </p:spTree>
    <p:extLst>
      <p:ext uri="{BB962C8B-B14F-4D97-AF65-F5344CB8AC3E}">
        <p14:creationId xmlns:p14="http://schemas.microsoft.com/office/powerpoint/2010/main" val="4163093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116632"/>
            <a:ext cx="7272808" cy="1143000"/>
          </a:xfrm>
        </p:spPr>
        <p:txBody>
          <a:bodyPr>
            <a:normAutofit/>
          </a:bodyPr>
          <a:lstStyle/>
          <a:p>
            <a:pPr algn="l"/>
            <a:r>
              <a:rPr lang="tr-TR" sz="5400" dirty="0">
                <a:solidFill>
                  <a:schemeClr val="bg1">
                    <a:lumMod val="95000"/>
                  </a:schemeClr>
                </a:solidFill>
                <a:latin typeface="Times New Roman" panose="02020603050405020304" pitchFamily="18" charset="0"/>
                <a:cs typeface="Times New Roman" panose="02020603050405020304" pitchFamily="18" charset="0"/>
              </a:rPr>
              <a:t>Poznań, </a:t>
            </a:r>
            <a:r>
              <a:rPr lang="tr-TR" sz="4800" dirty="0" err="1">
                <a:solidFill>
                  <a:schemeClr val="bg1">
                    <a:lumMod val="95000"/>
                  </a:schemeClr>
                </a:solidFill>
                <a:latin typeface="Times New Roman" panose="02020603050405020304" pitchFamily="18" charset="0"/>
                <a:cs typeface="Times New Roman" panose="02020603050405020304" pitchFamily="18" charset="0"/>
              </a:rPr>
              <a:t>September</a:t>
            </a:r>
            <a:r>
              <a:rPr lang="tr-TR" sz="4800" dirty="0">
                <a:solidFill>
                  <a:schemeClr val="bg1">
                    <a:lumMod val="95000"/>
                  </a:schemeClr>
                </a:solidFill>
                <a:latin typeface="Times New Roman" panose="02020603050405020304" pitchFamily="18" charset="0"/>
                <a:cs typeface="Times New Roman" panose="02020603050405020304" pitchFamily="18" charset="0"/>
              </a:rPr>
              <a:t> 8-11</a:t>
            </a:r>
            <a:endParaRPr lang="tr-TR" sz="4800"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484784"/>
            <a:ext cx="8229600" cy="2213151"/>
          </a:xfr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7" name="TextBox 6"/>
          <p:cNvSpPr txBox="1"/>
          <p:nvPr/>
        </p:nvSpPr>
        <p:spPr>
          <a:xfrm>
            <a:off x="395536" y="3933056"/>
            <a:ext cx="7992888" cy="2554545"/>
          </a:xfrm>
          <a:prstGeom prst="rect">
            <a:avLst/>
          </a:prstGeom>
          <a:noFill/>
        </p:spPr>
        <p:txBody>
          <a:bodyPr wrap="square" rtlCol="0">
            <a:spAutoFit/>
          </a:bodyPr>
          <a:lstStyle/>
          <a:p>
            <a:pPr marL="457200" indent="-457200">
              <a:buFont typeface="Arial" panose="020B0604020202020204" pitchFamily="34" charset="0"/>
              <a:buChar char="•"/>
            </a:pPr>
            <a:r>
              <a:rPr lang="tr-TR" sz="3200" dirty="0">
                <a:solidFill>
                  <a:schemeClr val="bg1"/>
                </a:solidFill>
                <a:latin typeface="Times New Roman" panose="02020603050405020304" pitchFamily="18" charset="0"/>
                <a:cs typeface="Times New Roman" panose="02020603050405020304" pitchFamily="18" charset="0"/>
              </a:rPr>
              <a:t>Poznan will host 29th Annual Congress in 2021</a:t>
            </a:r>
          </a:p>
          <a:p>
            <a:pPr marL="457200" indent="-457200">
              <a:buFont typeface="Arial" panose="020B0604020202020204" pitchFamily="34" charset="0"/>
              <a:buChar char="•"/>
            </a:pPr>
            <a:r>
              <a:rPr lang="tr-TR" sz="3200" dirty="0">
                <a:solidFill>
                  <a:schemeClr val="bg1"/>
                </a:solidFill>
                <a:latin typeface="Times New Roman" panose="02020603050405020304" pitchFamily="18" charset="0"/>
                <a:cs typeface="Times New Roman" panose="02020603050405020304" pitchFamily="18" charset="0"/>
              </a:rPr>
              <a:t>SECEC is larger than the Central Europe</a:t>
            </a:r>
          </a:p>
          <a:p>
            <a:pPr marL="457200" indent="-457200">
              <a:buFont typeface="Arial" panose="020B0604020202020204" pitchFamily="34" charset="0"/>
              <a:buChar char="•"/>
            </a:pPr>
            <a:r>
              <a:rPr lang="tr-TR" sz="3200" dirty="0">
                <a:solidFill>
                  <a:schemeClr val="bg1"/>
                </a:solidFill>
                <a:latin typeface="Times New Roman" panose="02020603050405020304" pitchFamily="18" charset="0"/>
                <a:cs typeface="Times New Roman" panose="02020603050405020304" pitchFamily="18" charset="0"/>
              </a:rPr>
              <a:t>World renown experts will present the most recent developments </a:t>
            </a:r>
          </a:p>
        </p:txBody>
      </p:sp>
    </p:spTree>
    <p:extLst>
      <p:ext uri="{BB962C8B-B14F-4D97-AF65-F5344CB8AC3E}">
        <p14:creationId xmlns:p14="http://schemas.microsoft.com/office/powerpoint/2010/main" val="3266538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19672" y="116632"/>
            <a:ext cx="727280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tr-TR" sz="4800"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pic>
        <p:nvPicPr>
          <p:cNvPr id="8" name="Resim 7" descr="metin, işaret içeren bir resim&#10;&#10;Açıklama otomatik olarak oluşturuldu">
            <a:extLst>
              <a:ext uri="{FF2B5EF4-FFF2-40B4-BE49-F238E27FC236}">
                <a16:creationId xmlns:a16="http://schemas.microsoft.com/office/drawing/2014/main" xmlns="" id="{7C75AF01-9FB9-42D9-BEB0-E094D8B6D3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4595" y="1412776"/>
            <a:ext cx="4674810" cy="4530097"/>
          </a:xfrm>
          <a:prstGeom prst="rect">
            <a:avLst/>
          </a:prstGeom>
        </p:spPr>
      </p:pic>
      <p:sp>
        <p:nvSpPr>
          <p:cNvPr id="10" name="Title 1">
            <a:extLst>
              <a:ext uri="{FF2B5EF4-FFF2-40B4-BE49-F238E27FC236}">
                <a16:creationId xmlns:a16="http://schemas.microsoft.com/office/drawing/2014/main" xmlns="" id="{962FB7DC-FB19-46F7-862B-03B9A6E2C3BD}"/>
              </a:ext>
            </a:extLst>
          </p:cNvPr>
          <p:cNvSpPr txBox="1">
            <a:spLocks/>
          </p:cNvSpPr>
          <p:nvPr/>
        </p:nvSpPr>
        <p:spPr>
          <a:xfrm>
            <a:off x="1763688" y="169237"/>
            <a:ext cx="727280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5400" dirty="0">
                <a:solidFill>
                  <a:schemeClr val="bg1">
                    <a:lumMod val="95000"/>
                  </a:schemeClr>
                </a:solidFill>
                <a:latin typeface="Times New Roman" panose="02020603050405020304" pitchFamily="18" charset="0"/>
                <a:cs typeface="Times New Roman" panose="02020603050405020304" pitchFamily="18" charset="0"/>
              </a:rPr>
              <a:t>15th ICSES, Rome</a:t>
            </a:r>
            <a:endParaRPr lang="tr-TR" sz="4800" dirty="0"/>
          </a:p>
        </p:txBody>
      </p:sp>
      <p:sp>
        <p:nvSpPr>
          <p:cNvPr id="12" name="Title 1">
            <a:extLst>
              <a:ext uri="{FF2B5EF4-FFF2-40B4-BE49-F238E27FC236}">
                <a16:creationId xmlns:a16="http://schemas.microsoft.com/office/drawing/2014/main" xmlns="" id="{170F78DE-393C-4588-B39D-788469F703C6}"/>
              </a:ext>
            </a:extLst>
          </p:cNvPr>
          <p:cNvSpPr txBox="1">
            <a:spLocks/>
          </p:cNvSpPr>
          <p:nvPr/>
        </p:nvSpPr>
        <p:spPr>
          <a:xfrm>
            <a:off x="0" y="5922991"/>
            <a:ext cx="9144000" cy="93383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5400" dirty="0" err="1">
                <a:solidFill>
                  <a:schemeClr val="bg1">
                    <a:lumMod val="95000"/>
                  </a:schemeClr>
                </a:solidFill>
                <a:latin typeface="Times New Roman" panose="02020603050405020304" pitchFamily="18" charset="0"/>
                <a:cs typeface="Times New Roman" panose="02020603050405020304" pitchFamily="18" charset="0"/>
              </a:rPr>
              <a:t>March</a:t>
            </a:r>
            <a:r>
              <a:rPr lang="tr-TR" sz="5400" dirty="0">
                <a:solidFill>
                  <a:schemeClr val="bg1">
                    <a:lumMod val="95000"/>
                  </a:schemeClr>
                </a:solidFill>
                <a:latin typeface="Times New Roman" panose="02020603050405020304" pitchFamily="18" charset="0"/>
                <a:cs typeface="Times New Roman" panose="02020603050405020304" pitchFamily="18" charset="0"/>
              </a:rPr>
              <a:t> 17-22, 2022</a:t>
            </a:r>
            <a:endParaRPr lang="tr-TR" sz="4800" dirty="0"/>
          </a:p>
        </p:txBody>
      </p:sp>
    </p:spTree>
    <p:extLst>
      <p:ext uri="{BB962C8B-B14F-4D97-AF65-F5344CB8AC3E}">
        <p14:creationId xmlns:p14="http://schemas.microsoft.com/office/powerpoint/2010/main" val="1312198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72641"/>
            <a:ext cx="5256584" cy="1143000"/>
          </a:xfrm>
        </p:spPr>
        <p:txBody>
          <a:bodyPr>
            <a:normAutofit fontScale="90000"/>
          </a:bodyPr>
          <a:lstStyle/>
          <a:p>
            <a:pPr algn="l"/>
            <a:r>
              <a:rPr lang="tr-TR" dirty="0">
                <a:solidFill>
                  <a:schemeClr val="bg1"/>
                </a:solidFill>
                <a:latin typeface="Times New Roman" panose="02020603050405020304" pitchFamily="18" charset="0"/>
                <a:cs typeface="Times New Roman" panose="02020603050405020304" pitchFamily="18" charset="0"/>
              </a:rPr>
              <a:t>Dublin, 2023 Annual Congress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1540" y="1484784"/>
            <a:ext cx="8280920" cy="4658690"/>
          </a:xfr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288" y="57350"/>
            <a:ext cx="1882303" cy="1173582"/>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pic>
        <p:nvPicPr>
          <p:cNvPr id="8" name="Picture 7"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5949" y="4221088"/>
            <a:ext cx="2181557" cy="2458241"/>
          </a:xfrm>
          <a:prstGeom prst="rect">
            <a:avLst/>
          </a:prstGeom>
        </p:spPr>
      </p:pic>
    </p:spTree>
    <p:extLst>
      <p:ext uri="{BB962C8B-B14F-4D97-AF65-F5344CB8AC3E}">
        <p14:creationId xmlns:p14="http://schemas.microsoft.com/office/powerpoint/2010/main" val="334154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556792"/>
            <a:ext cx="8915400" cy="4032448"/>
          </a:xfrm>
          <a:prstGeom prst="rect">
            <a:avLst/>
          </a:prstGeom>
        </p:spPr>
      </p:pic>
      <p:sp>
        <p:nvSpPr>
          <p:cNvPr id="2" name="Title 1"/>
          <p:cNvSpPr>
            <a:spLocks noGrp="1"/>
          </p:cNvSpPr>
          <p:nvPr>
            <p:ph type="title"/>
          </p:nvPr>
        </p:nvSpPr>
        <p:spPr>
          <a:xfrm>
            <a:off x="4860032" y="4581128"/>
            <a:ext cx="3960440" cy="1143000"/>
          </a:xfrm>
        </p:spPr>
        <p:txBody>
          <a:bodyPr>
            <a:normAutofit/>
          </a:bodyPr>
          <a:lstStyle/>
          <a:p>
            <a:r>
              <a:rPr lang="tr-TR" sz="5400" i="1" dirty="0">
                <a:solidFill>
                  <a:schemeClr val="tx1">
                    <a:lumMod val="85000"/>
                    <a:lumOff val="15000"/>
                  </a:schemeClr>
                </a:solidFill>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3017241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1143000"/>
          </a:xfrm>
        </p:spPr>
        <p:txBody>
          <a:bodyPr>
            <a:normAutofit fontScale="90000"/>
          </a:bodyPr>
          <a:lstStyle/>
          <a:p>
            <a:pPr algn="l"/>
            <a:r>
              <a:rPr lang="tr-TR" dirty="0">
                <a:solidFill>
                  <a:schemeClr val="bg1">
                    <a:lumMod val="95000"/>
                  </a:schemeClr>
                </a:solidFill>
                <a:latin typeface="Times New Roman" panose="02020603050405020304" pitchFamily="18" charset="0"/>
                <a:cs typeface="Times New Roman" panose="02020603050405020304" pitchFamily="18" charset="0"/>
              </a:rPr>
              <a:t>1) </a:t>
            </a:r>
            <a:r>
              <a:rPr lang="tr-TR" dirty="0" err="1">
                <a:solidFill>
                  <a:schemeClr val="bg1">
                    <a:lumMod val="95000"/>
                  </a:schemeClr>
                </a:solidFill>
                <a:latin typeface="Times New Roman" panose="02020603050405020304" pitchFamily="18" charset="0"/>
                <a:cs typeface="Times New Roman" panose="02020603050405020304" pitchFamily="18" charset="0"/>
              </a:rPr>
              <a:t>ExCom</a:t>
            </a:r>
            <a:r>
              <a:rPr lang="tr-TR" dirty="0">
                <a:solidFill>
                  <a:schemeClr val="bg1">
                    <a:lumMod val="95000"/>
                  </a:schemeClr>
                </a:solidFill>
                <a:latin typeface="Times New Roman" panose="02020603050405020304" pitchFamily="18" charset="0"/>
                <a:cs typeface="Times New Roman" panose="02020603050405020304" pitchFamily="18" charset="0"/>
              </a:rPr>
              <a:t> </a:t>
            </a:r>
            <a:r>
              <a:rPr lang="tr-TR" dirty="0" err="1">
                <a:solidFill>
                  <a:schemeClr val="bg1">
                    <a:lumMod val="95000"/>
                  </a:schemeClr>
                </a:solidFill>
                <a:latin typeface="Times New Roman" panose="02020603050405020304" pitchFamily="18" charset="0"/>
                <a:cs typeface="Times New Roman" panose="02020603050405020304" pitchFamily="18" charset="0"/>
              </a:rPr>
              <a:t>Meetings</a:t>
            </a:r>
            <a:r>
              <a:rPr lang="tr-TR" dirty="0">
                <a:solidFill>
                  <a:schemeClr val="bg1">
                    <a:lumMod val="95000"/>
                  </a:schemeClr>
                </a:solidFill>
                <a:latin typeface="Times New Roman" panose="02020603050405020304" pitchFamily="18" charset="0"/>
                <a:cs typeface="Times New Roman" panose="02020603050405020304" pitchFamily="18" charset="0"/>
              </a:rPr>
              <a:t> 2019 -2020</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pic>
        <p:nvPicPr>
          <p:cNvPr id="8" name="Resim 7" descr="iç mekan, tavan, oda, tablo içeren bir resim&#10;&#10;Açıklama otomatik olarak oluşturuldu">
            <a:extLst>
              <a:ext uri="{FF2B5EF4-FFF2-40B4-BE49-F238E27FC236}">
                <a16:creationId xmlns:a16="http://schemas.microsoft.com/office/drawing/2014/main" xmlns="" id="{BDB483EF-C2F1-411E-8045-AAB52AC65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195" y="1411588"/>
            <a:ext cx="8878301" cy="5146899"/>
          </a:xfrm>
          <a:prstGeom prst="rect">
            <a:avLst/>
          </a:prstGeom>
        </p:spPr>
      </p:pic>
    </p:spTree>
    <p:extLst>
      <p:ext uri="{BB962C8B-B14F-4D97-AF65-F5344CB8AC3E}">
        <p14:creationId xmlns:p14="http://schemas.microsoft.com/office/powerpoint/2010/main" val="195255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1143000"/>
          </a:xfrm>
        </p:spPr>
        <p:txBody>
          <a:bodyPr>
            <a:normAutofit fontScale="90000"/>
          </a:bodyPr>
          <a:lstStyle/>
          <a:p>
            <a:pPr algn="l"/>
            <a:r>
              <a:rPr lang="tr-TR" dirty="0">
                <a:solidFill>
                  <a:schemeClr val="bg1">
                    <a:lumMod val="95000"/>
                  </a:schemeClr>
                </a:solidFill>
                <a:latin typeface="Times New Roman" panose="02020603050405020304" pitchFamily="18" charset="0"/>
                <a:cs typeface="Times New Roman" panose="02020603050405020304" pitchFamily="18" charset="0"/>
              </a:rPr>
              <a:t>1) </a:t>
            </a:r>
            <a:r>
              <a:rPr lang="tr-TR" dirty="0" err="1">
                <a:solidFill>
                  <a:schemeClr val="bg1">
                    <a:lumMod val="95000"/>
                  </a:schemeClr>
                </a:solidFill>
                <a:latin typeface="Times New Roman" panose="02020603050405020304" pitchFamily="18" charset="0"/>
                <a:cs typeface="Times New Roman" panose="02020603050405020304" pitchFamily="18" charset="0"/>
              </a:rPr>
              <a:t>ExCom</a:t>
            </a:r>
            <a:r>
              <a:rPr lang="tr-TR" dirty="0">
                <a:solidFill>
                  <a:schemeClr val="bg1">
                    <a:lumMod val="95000"/>
                  </a:schemeClr>
                </a:solidFill>
                <a:latin typeface="Times New Roman" panose="02020603050405020304" pitchFamily="18" charset="0"/>
                <a:cs typeface="Times New Roman" panose="02020603050405020304" pitchFamily="18" charset="0"/>
              </a:rPr>
              <a:t> </a:t>
            </a:r>
            <a:r>
              <a:rPr lang="tr-TR" dirty="0" err="1">
                <a:solidFill>
                  <a:schemeClr val="bg1">
                    <a:lumMod val="95000"/>
                  </a:schemeClr>
                </a:solidFill>
                <a:latin typeface="Times New Roman" panose="02020603050405020304" pitchFamily="18" charset="0"/>
                <a:cs typeface="Times New Roman" panose="02020603050405020304" pitchFamily="18" charset="0"/>
              </a:rPr>
              <a:t>Meetings</a:t>
            </a:r>
            <a:r>
              <a:rPr lang="tr-TR" dirty="0">
                <a:solidFill>
                  <a:schemeClr val="bg1">
                    <a:lumMod val="95000"/>
                  </a:schemeClr>
                </a:solidFill>
                <a:latin typeface="Times New Roman" panose="02020603050405020304" pitchFamily="18" charset="0"/>
                <a:cs typeface="Times New Roman" panose="02020603050405020304" pitchFamily="18" charset="0"/>
              </a:rPr>
              <a:t> 2019 -2020</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6" name="TextBox 5"/>
          <p:cNvSpPr txBox="1"/>
          <p:nvPr/>
        </p:nvSpPr>
        <p:spPr>
          <a:xfrm>
            <a:off x="158193" y="1328974"/>
            <a:ext cx="7006095" cy="1015663"/>
          </a:xfrm>
          <a:prstGeom prst="rect">
            <a:avLst/>
          </a:prstGeom>
          <a:noFill/>
        </p:spPr>
        <p:txBody>
          <a:bodyPr wrap="square" rtlCol="0">
            <a:spAutoFit/>
          </a:bodyPr>
          <a:lstStyle/>
          <a:p>
            <a:r>
              <a:rPr lang="tr-TR" sz="6000" i="1" dirty="0">
                <a:solidFill>
                  <a:schemeClr val="bg2"/>
                </a:solidFill>
                <a:latin typeface="Times New Roman" panose="02020603050405020304" pitchFamily="18" charset="0"/>
                <a:cs typeface="Times New Roman" panose="02020603050405020304" pitchFamily="18" charset="0"/>
              </a:rPr>
              <a:t>Teleconferences</a:t>
            </a:r>
          </a:p>
        </p:txBody>
      </p:sp>
      <p:sp>
        <p:nvSpPr>
          <p:cNvPr id="7" name="TextBox 6"/>
          <p:cNvSpPr txBox="1"/>
          <p:nvPr/>
        </p:nvSpPr>
        <p:spPr>
          <a:xfrm>
            <a:off x="403920" y="2204864"/>
            <a:ext cx="8632576" cy="4401205"/>
          </a:xfrm>
          <a:prstGeom prst="rect">
            <a:avLst/>
          </a:prstGeom>
          <a:noFill/>
        </p:spPr>
        <p:txBody>
          <a:bodyPr wrap="square" rtlCol="0">
            <a:spAutoFit/>
          </a:bodyPr>
          <a:lstStyle/>
          <a:p>
            <a:pPr marL="571500" indent="-571500">
              <a:buFont typeface="Arial" panose="020B0604020202020204" pitchFamily="34" charset="0"/>
              <a:buChar char="•"/>
            </a:pPr>
            <a:r>
              <a:rPr lang="tr-TR" sz="4000" i="1" dirty="0" err="1">
                <a:solidFill>
                  <a:schemeClr val="bg2"/>
                </a:solidFill>
                <a:latin typeface="Times New Roman" panose="02020603050405020304" pitchFamily="18" charset="0"/>
                <a:cs typeface="Times New Roman" panose="02020603050405020304" pitchFamily="18" charset="0"/>
              </a:rPr>
              <a:t>October</a:t>
            </a:r>
            <a:r>
              <a:rPr lang="tr-TR" sz="4000" i="1" dirty="0">
                <a:solidFill>
                  <a:schemeClr val="bg2"/>
                </a:solidFill>
                <a:latin typeface="Times New Roman" panose="02020603050405020304" pitchFamily="18" charset="0"/>
                <a:cs typeface="Times New Roman" panose="02020603050405020304" pitchFamily="18" charset="0"/>
              </a:rPr>
              <a:t> 8, 2019</a:t>
            </a:r>
          </a:p>
          <a:p>
            <a:pPr marL="571500" indent="-571500">
              <a:buFont typeface="Arial" panose="020B0604020202020204" pitchFamily="34" charset="0"/>
              <a:buChar char="•"/>
            </a:pPr>
            <a:r>
              <a:rPr lang="tr-TR" sz="4000" i="1" dirty="0" err="1">
                <a:solidFill>
                  <a:schemeClr val="bg2"/>
                </a:solidFill>
                <a:latin typeface="Times New Roman" panose="02020603050405020304" pitchFamily="18" charset="0"/>
                <a:cs typeface="Times New Roman" panose="02020603050405020304" pitchFamily="18" charset="0"/>
              </a:rPr>
              <a:t>November</a:t>
            </a:r>
            <a:r>
              <a:rPr lang="tr-TR" sz="4000" i="1" dirty="0">
                <a:solidFill>
                  <a:schemeClr val="bg2"/>
                </a:solidFill>
                <a:latin typeface="Times New Roman" panose="02020603050405020304" pitchFamily="18" charset="0"/>
                <a:cs typeface="Times New Roman" panose="02020603050405020304" pitchFamily="18" charset="0"/>
              </a:rPr>
              <a:t> 20, 2019 (Program </a:t>
            </a:r>
            <a:r>
              <a:rPr lang="tr-TR" sz="4000" i="1" dirty="0" err="1">
                <a:solidFill>
                  <a:schemeClr val="bg2"/>
                </a:solidFill>
                <a:latin typeface="Times New Roman" panose="02020603050405020304" pitchFamily="18" charset="0"/>
                <a:cs typeface="Times New Roman" panose="02020603050405020304" pitchFamily="18" charset="0"/>
              </a:rPr>
              <a:t>Comm</a:t>
            </a:r>
            <a:r>
              <a:rPr lang="tr-TR" sz="4000" i="1" dirty="0">
                <a:solidFill>
                  <a:schemeClr val="bg2"/>
                </a:solidFill>
                <a:latin typeface="Times New Roman" panose="02020603050405020304" pitchFamily="18" charset="0"/>
                <a:cs typeface="Times New Roman" panose="02020603050405020304" pitchFamily="18" charset="0"/>
              </a:rPr>
              <a:t>)</a:t>
            </a:r>
          </a:p>
          <a:p>
            <a:pPr marL="571500" indent="-571500">
              <a:buFont typeface="Arial" panose="020B0604020202020204" pitchFamily="34" charset="0"/>
              <a:buChar char="•"/>
            </a:pPr>
            <a:r>
              <a:rPr lang="tr-TR" sz="4000" i="1" dirty="0" err="1">
                <a:solidFill>
                  <a:schemeClr val="bg2"/>
                </a:solidFill>
                <a:latin typeface="Times New Roman" panose="02020603050405020304" pitchFamily="18" charset="0"/>
                <a:cs typeface="Times New Roman" panose="02020603050405020304" pitchFamily="18" charset="0"/>
              </a:rPr>
              <a:t>February</a:t>
            </a:r>
            <a:r>
              <a:rPr lang="tr-TR" sz="4000" i="1" dirty="0">
                <a:solidFill>
                  <a:schemeClr val="bg2"/>
                </a:solidFill>
                <a:latin typeface="Times New Roman" panose="02020603050405020304" pitchFamily="18" charset="0"/>
                <a:cs typeface="Times New Roman" panose="02020603050405020304" pitchFamily="18" charset="0"/>
              </a:rPr>
              <a:t> 11, 2020 (Program </a:t>
            </a:r>
            <a:r>
              <a:rPr lang="tr-TR" sz="4000" i="1" dirty="0" err="1">
                <a:solidFill>
                  <a:schemeClr val="bg2"/>
                </a:solidFill>
                <a:latin typeface="Times New Roman" panose="02020603050405020304" pitchFamily="18" charset="0"/>
                <a:cs typeface="Times New Roman" panose="02020603050405020304" pitchFamily="18" charset="0"/>
              </a:rPr>
              <a:t>Comm</a:t>
            </a:r>
            <a:r>
              <a:rPr lang="tr-TR" sz="4000" i="1" dirty="0">
                <a:solidFill>
                  <a:schemeClr val="bg2"/>
                </a:solidFill>
                <a:latin typeface="Times New Roman" panose="02020603050405020304" pitchFamily="18" charset="0"/>
                <a:cs typeface="Times New Roman" panose="02020603050405020304" pitchFamily="18" charset="0"/>
              </a:rPr>
              <a:t>)</a:t>
            </a:r>
          </a:p>
          <a:p>
            <a:pPr marL="571500" indent="-571500">
              <a:buFont typeface="Arial" panose="020B0604020202020204" pitchFamily="34" charset="0"/>
              <a:buChar char="•"/>
            </a:pPr>
            <a:r>
              <a:rPr lang="tr-TR" sz="4000" i="1" dirty="0" err="1">
                <a:solidFill>
                  <a:schemeClr val="bg2"/>
                </a:solidFill>
                <a:latin typeface="Times New Roman" panose="02020603050405020304" pitchFamily="18" charset="0"/>
                <a:cs typeface="Times New Roman" panose="02020603050405020304" pitchFamily="18" charset="0"/>
              </a:rPr>
              <a:t>February</a:t>
            </a:r>
            <a:r>
              <a:rPr lang="tr-TR" sz="4000" i="1" dirty="0">
                <a:solidFill>
                  <a:schemeClr val="bg2"/>
                </a:solidFill>
                <a:latin typeface="Times New Roman" panose="02020603050405020304" pitchFamily="18" charset="0"/>
                <a:cs typeface="Times New Roman" panose="02020603050405020304" pitchFamily="18" charset="0"/>
              </a:rPr>
              <a:t> 17, 2020</a:t>
            </a:r>
          </a:p>
          <a:p>
            <a:pPr marL="571500" indent="-571500">
              <a:buFont typeface="Arial" panose="020B0604020202020204" pitchFamily="34" charset="0"/>
              <a:buChar char="•"/>
            </a:pPr>
            <a:r>
              <a:rPr lang="tr-TR" sz="4000" i="1" dirty="0">
                <a:solidFill>
                  <a:schemeClr val="bg2"/>
                </a:solidFill>
                <a:latin typeface="Times New Roman" panose="02020603050405020304" pitchFamily="18" charset="0"/>
                <a:cs typeface="Times New Roman" panose="02020603050405020304" pitchFamily="18" charset="0"/>
              </a:rPr>
              <a:t>May 6, 2020</a:t>
            </a:r>
          </a:p>
          <a:p>
            <a:pPr marL="571500" indent="-571500">
              <a:buFont typeface="Arial" panose="020B0604020202020204" pitchFamily="34" charset="0"/>
              <a:buChar char="•"/>
            </a:pPr>
            <a:r>
              <a:rPr lang="tr-TR" sz="4000" i="1" dirty="0" err="1">
                <a:solidFill>
                  <a:schemeClr val="bg2"/>
                </a:solidFill>
                <a:latin typeface="Times New Roman" panose="02020603050405020304" pitchFamily="18" charset="0"/>
                <a:cs typeface="Times New Roman" panose="02020603050405020304" pitchFamily="18" charset="0"/>
              </a:rPr>
              <a:t>June</a:t>
            </a:r>
            <a:r>
              <a:rPr lang="tr-TR" sz="4000" i="1" dirty="0">
                <a:solidFill>
                  <a:schemeClr val="bg2"/>
                </a:solidFill>
                <a:latin typeface="Times New Roman" panose="02020603050405020304" pitchFamily="18" charset="0"/>
                <a:cs typeface="Times New Roman" panose="02020603050405020304" pitchFamily="18" charset="0"/>
              </a:rPr>
              <a:t> 23, 2020</a:t>
            </a:r>
          </a:p>
          <a:p>
            <a:pPr marL="571500" indent="-571500">
              <a:buFont typeface="Arial" panose="020B0604020202020204" pitchFamily="34" charset="0"/>
              <a:buChar char="•"/>
            </a:pPr>
            <a:r>
              <a:rPr lang="tr-TR" sz="4000" i="1" dirty="0" err="1">
                <a:solidFill>
                  <a:schemeClr val="bg2"/>
                </a:solidFill>
                <a:latin typeface="Times New Roman" panose="02020603050405020304" pitchFamily="18" charset="0"/>
                <a:cs typeface="Times New Roman" panose="02020603050405020304" pitchFamily="18" charset="0"/>
              </a:rPr>
              <a:t>August</a:t>
            </a:r>
            <a:r>
              <a:rPr lang="tr-TR" sz="4000" i="1" dirty="0">
                <a:solidFill>
                  <a:schemeClr val="bg2"/>
                </a:solidFill>
                <a:latin typeface="Times New Roman" panose="02020603050405020304" pitchFamily="18" charset="0"/>
                <a:cs typeface="Times New Roman" panose="02020603050405020304" pitchFamily="18" charset="0"/>
              </a:rPr>
              <a:t> 26, 2020</a:t>
            </a:r>
          </a:p>
        </p:txBody>
      </p:sp>
    </p:spTree>
    <p:extLst>
      <p:ext uri="{BB962C8B-B14F-4D97-AF65-F5344CB8AC3E}">
        <p14:creationId xmlns:p14="http://schemas.microsoft.com/office/powerpoint/2010/main" val="3002786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5" y="116632"/>
            <a:ext cx="7510149" cy="1143000"/>
          </a:xfrm>
        </p:spPr>
        <p:txBody>
          <a:bodyPr>
            <a:normAutofit fontScale="90000"/>
          </a:bodyPr>
          <a:lstStyle/>
          <a:p>
            <a:pPr algn="l"/>
            <a:r>
              <a:rPr lang="tr-TR" dirty="0">
                <a:solidFill>
                  <a:schemeClr val="bg1">
                    <a:lumMod val="95000"/>
                  </a:schemeClr>
                </a:solidFill>
                <a:latin typeface="Times New Roman" panose="02020603050405020304" pitchFamily="18" charset="0"/>
                <a:cs typeface="Times New Roman" panose="02020603050405020304" pitchFamily="18" charset="0"/>
              </a:rPr>
              <a:t>1) </a:t>
            </a:r>
            <a:r>
              <a:rPr lang="tr-TR" dirty="0" err="1">
                <a:solidFill>
                  <a:schemeClr val="bg1">
                    <a:lumMod val="95000"/>
                  </a:schemeClr>
                </a:solidFill>
                <a:latin typeface="Times New Roman" panose="02020603050405020304" pitchFamily="18" charset="0"/>
                <a:cs typeface="Times New Roman" panose="02020603050405020304" pitchFamily="18" charset="0"/>
              </a:rPr>
              <a:t>ExCom</a:t>
            </a:r>
            <a:r>
              <a:rPr lang="tr-TR" dirty="0">
                <a:solidFill>
                  <a:schemeClr val="bg1">
                    <a:lumMod val="95000"/>
                  </a:schemeClr>
                </a:solidFill>
                <a:latin typeface="Times New Roman" panose="02020603050405020304" pitchFamily="18" charset="0"/>
                <a:cs typeface="Times New Roman" panose="02020603050405020304" pitchFamily="18" charset="0"/>
              </a:rPr>
              <a:t> </a:t>
            </a:r>
            <a:r>
              <a:rPr lang="tr-TR" dirty="0" err="1">
                <a:solidFill>
                  <a:schemeClr val="bg1">
                    <a:lumMod val="95000"/>
                  </a:schemeClr>
                </a:solidFill>
                <a:latin typeface="Times New Roman" panose="02020603050405020304" pitchFamily="18" charset="0"/>
                <a:cs typeface="Times New Roman" panose="02020603050405020304" pitchFamily="18" charset="0"/>
              </a:rPr>
              <a:t>Meetings</a:t>
            </a:r>
            <a:r>
              <a:rPr lang="tr-TR" dirty="0">
                <a:solidFill>
                  <a:schemeClr val="bg1">
                    <a:lumMod val="95000"/>
                  </a:schemeClr>
                </a:solidFill>
                <a:latin typeface="Times New Roman" panose="02020603050405020304" pitchFamily="18" charset="0"/>
                <a:cs typeface="Times New Roman" panose="02020603050405020304" pitchFamily="18" charset="0"/>
              </a:rPr>
              <a:t> 2019 - 2020</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6" name="TextBox 5"/>
          <p:cNvSpPr txBox="1"/>
          <p:nvPr/>
        </p:nvSpPr>
        <p:spPr>
          <a:xfrm>
            <a:off x="158193" y="1328974"/>
            <a:ext cx="7582159" cy="830997"/>
          </a:xfrm>
          <a:prstGeom prst="rect">
            <a:avLst/>
          </a:prstGeom>
          <a:noFill/>
        </p:spPr>
        <p:txBody>
          <a:bodyPr wrap="square" rtlCol="0">
            <a:spAutoFit/>
          </a:bodyPr>
          <a:lstStyle/>
          <a:p>
            <a:r>
              <a:rPr lang="tr-TR" sz="4800" i="1" dirty="0" err="1">
                <a:solidFill>
                  <a:schemeClr val="bg2"/>
                </a:solidFill>
                <a:latin typeface="Times New Roman" panose="02020603050405020304" pitchFamily="18" charset="0"/>
                <a:cs typeface="Times New Roman" panose="02020603050405020304" pitchFamily="18" charset="0"/>
              </a:rPr>
              <a:t>Committee</a:t>
            </a:r>
            <a:r>
              <a:rPr lang="tr-TR" sz="4800" i="1" dirty="0">
                <a:solidFill>
                  <a:schemeClr val="bg2"/>
                </a:solidFill>
                <a:latin typeface="Times New Roman" panose="02020603050405020304" pitchFamily="18" charset="0"/>
                <a:cs typeface="Times New Roman" panose="02020603050405020304" pitchFamily="18" charset="0"/>
              </a:rPr>
              <a:t> </a:t>
            </a:r>
            <a:r>
              <a:rPr lang="tr-TR" sz="4800" i="1" dirty="0" err="1">
                <a:solidFill>
                  <a:schemeClr val="bg2"/>
                </a:solidFill>
                <a:latin typeface="Times New Roman" panose="02020603050405020304" pitchFamily="18" charset="0"/>
                <a:cs typeface="Times New Roman" panose="02020603050405020304" pitchFamily="18" charset="0"/>
              </a:rPr>
              <a:t>Meetings</a:t>
            </a:r>
            <a:endParaRPr lang="tr-TR" sz="4800" i="1" dirty="0">
              <a:solidFill>
                <a:schemeClr val="bg2"/>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58193" y="2060848"/>
            <a:ext cx="8878303" cy="2308324"/>
          </a:xfrm>
          <a:prstGeom prst="rect">
            <a:avLst/>
          </a:prstGeom>
          <a:noFill/>
        </p:spPr>
        <p:txBody>
          <a:bodyPr wrap="square" rtlCol="0">
            <a:spAutoFit/>
          </a:bodyPr>
          <a:lstStyle/>
          <a:p>
            <a:pPr marL="571500" indent="-571500">
              <a:buFont typeface="Arial" panose="020B0604020202020204" pitchFamily="34" charset="0"/>
              <a:buChar char="•"/>
            </a:pPr>
            <a:r>
              <a:rPr lang="tr-TR" sz="3600" i="1" dirty="0" err="1">
                <a:solidFill>
                  <a:schemeClr val="bg2"/>
                </a:solidFill>
                <a:latin typeface="Times New Roman" panose="02020603050405020304" pitchFamily="18" charset="0"/>
                <a:cs typeface="Times New Roman" panose="02020603050405020304" pitchFamily="18" charset="0"/>
              </a:rPr>
              <a:t>January</a:t>
            </a:r>
            <a:r>
              <a:rPr lang="tr-TR" sz="3600" i="1" dirty="0">
                <a:solidFill>
                  <a:schemeClr val="bg2"/>
                </a:solidFill>
                <a:latin typeface="Times New Roman" panose="02020603050405020304" pitchFamily="18" charset="0"/>
                <a:cs typeface="Times New Roman" panose="02020603050405020304" pitchFamily="18" charset="0"/>
              </a:rPr>
              <a:t> 3-14 (</a:t>
            </a:r>
            <a:r>
              <a:rPr lang="tr-TR" sz="3600" i="1" dirty="0" err="1">
                <a:solidFill>
                  <a:schemeClr val="bg2"/>
                </a:solidFill>
                <a:latin typeface="Times New Roman" panose="02020603050405020304" pitchFamily="18" charset="0"/>
                <a:cs typeface="Times New Roman" panose="02020603050405020304" pitchFamily="18" charset="0"/>
              </a:rPr>
              <a:t>Committee</a:t>
            </a:r>
            <a:r>
              <a:rPr lang="tr-TR" sz="3600" i="1" dirty="0">
                <a:solidFill>
                  <a:schemeClr val="bg2"/>
                </a:solidFill>
                <a:latin typeface="Times New Roman" panose="02020603050405020304" pitchFamily="18" charset="0"/>
                <a:cs typeface="Times New Roman" panose="02020603050405020304" pitchFamily="18" charset="0"/>
              </a:rPr>
              <a:t> </a:t>
            </a:r>
            <a:r>
              <a:rPr lang="tr-TR" sz="3600" i="1" dirty="0" err="1">
                <a:solidFill>
                  <a:schemeClr val="bg2"/>
                </a:solidFill>
                <a:latin typeface="Times New Roman" panose="02020603050405020304" pitchFamily="18" charset="0"/>
                <a:cs typeface="Times New Roman" panose="02020603050405020304" pitchFamily="18" charset="0"/>
              </a:rPr>
              <a:t>members&amp;Chair</a:t>
            </a:r>
            <a:r>
              <a:rPr lang="tr-TR" sz="3600" i="1" dirty="0">
                <a:solidFill>
                  <a:schemeClr val="bg2"/>
                </a:solidFill>
                <a:latin typeface="Times New Roman" panose="02020603050405020304" pitchFamily="18" charset="0"/>
                <a:cs typeface="Times New Roman" panose="02020603050405020304" pitchFamily="18" charset="0"/>
              </a:rPr>
              <a:t>)</a:t>
            </a:r>
          </a:p>
          <a:p>
            <a:pPr marL="1028700" lvl="1" indent="-571500">
              <a:buFont typeface="Arial" panose="020B0604020202020204" pitchFamily="34" charset="0"/>
              <a:buChar char="•"/>
            </a:pPr>
            <a:r>
              <a:rPr lang="tr-TR" sz="3600" i="1" dirty="0">
                <a:solidFill>
                  <a:schemeClr val="bg2"/>
                </a:solidFill>
                <a:latin typeface="Times New Roman" panose="02020603050405020304" pitchFamily="18" charset="0"/>
                <a:cs typeface="Times New Roman" panose="02020603050405020304" pitchFamily="18" charset="0"/>
              </a:rPr>
              <a:t>Feedback and exchange of </a:t>
            </a:r>
            <a:r>
              <a:rPr lang="tr-TR" sz="3600" i="1" dirty="0" err="1">
                <a:solidFill>
                  <a:schemeClr val="bg2"/>
                </a:solidFill>
                <a:latin typeface="Times New Roman" panose="02020603050405020304" pitchFamily="18" charset="0"/>
                <a:cs typeface="Times New Roman" panose="02020603050405020304" pitchFamily="18" charset="0"/>
              </a:rPr>
              <a:t>opinions</a:t>
            </a:r>
            <a:r>
              <a:rPr lang="tr-TR" sz="3600" i="1" dirty="0">
                <a:solidFill>
                  <a:schemeClr val="bg2"/>
                </a:solidFill>
                <a:latin typeface="Times New Roman" panose="02020603050405020304" pitchFamily="18" charset="0"/>
                <a:cs typeface="Times New Roman" panose="02020603050405020304" pitchFamily="18" charset="0"/>
              </a:rPr>
              <a:t> </a:t>
            </a:r>
            <a:r>
              <a:rPr lang="tr-TR" sz="3600" i="1" dirty="0" err="1">
                <a:solidFill>
                  <a:schemeClr val="bg2"/>
                </a:solidFill>
                <a:latin typeface="Times New Roman" panose="02020603050405020304" pitchFamily="18" charset="0"/>
                <a:cs typeface="Times New Roman" panose="02020603050405020304" pitchFamily="18" charset="0"/>
              </a:rPr>
              <a:t>with</a:t>
            </a:r>
            <a:r>
              <a:rPr lang="tr-TR" sz="3600" i="1" dirty="0">
                <a:solidFill>
                  <a:schemeClr val="bg2"/>
                </a:solidFill>
                <a:latin typeface="Times New Roman" panose="02020603050405020304" pitchFamily="18" charset="0"/>
                <a:cs typeface="Times New Roman" panose="02020603050405020304" pitchFamily="18" charset="0"/>
              </a:rPr>
              <a:t> </a:t>
            </a:r>
            <a:r>
              <a:rPr lang="tr-TR" sz="3600" i="1" dirty="0" err="1">
                <a:solidFill>
                  <a:schemeClr val="bg2"/>
                </a:solidFill>
                <a:latin typeface="Times New Roman" panose="02020603050405020304" pitchFamily="18" charset="0"/>
                <a:cs typeface="Times New Roman" panose="02020603050405020304" pitchFamily="18" charset="0"/>
              </a:rPr>
              <a:t>all</a:t>
            </a:r>
            <a:r>
              <a:rPr lang="tr-TR" sz="3600" i="1" dirty="0">
                <a:solidFill>
                  <a:schemeClr val="bg2"/>
                </a:solidFill>
                <a:latin typeface="Times New Roman" panose="02020603050405020304" pitchFamily="18" charset="0"/>
                <a:cs typeface="Times New Roman" panose="02020603050405020304" pitchFamily="18" charset="0"/>
              </a:rPr>
              <a:t> </a:t>
            </a:r>
            <a:r>
              <a:rPr lang="tr-TR" sz="3600" i="1" dirty="0" err="1">
                <a:solidFill>
                  <a:schemeClr val="bg2"/>
                </a:solidFill>
                <a:latin typeface="Times New Roman" panose="02020603050405020304" pitchFamily="18" charset="0"/>
                <a:cs typeface="Times New Roman" panose="02020603050405020304" pitchFamily="18" charset="0"/>
              </a:rPr>
              <a:t>committees</a:t>
            </a:r>
            <a:endParaRPr lang="tr-TR" sz="3600" i="1" dirty="0">
              <a:solidFill>
                <a:schemeClr val="bg2"/>
              </a:solidFill>
              <a:latin typeface="Times New Roman" panose="02020603050405020304" pitchFamily="18" charset="0"/>
              <a:cs typeface="Times New Roman" panose="02020603050405020304" pitchFamily="18" charset="0"/>
            </a:endParaRPr>
          </a:p>
          <a:p>
            <a:pPr marL="1028700" lvl="1" indent="-571500">
              <a:buFont typeface="Arial" panose="020B0604020202020204" pitchFamily="34" charset="0"/>
              <a:buChar char="•"/>
            </a:pPr>
            <a:endParaRPr lang="tr-TR" sz="3600" i="1"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8122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6696744" cy="1143000"/>
          </a:xfrm>
        </p:spPr>
        <p:txBody>
          <a:bodyPr>
            <a:noAutofit/>
          </a:bodyPr>
          <a:lstStyle/>
          <a:p>
            <a:pPr algn="l"/>
            <a:r>
              <a:rPr lang="tr-TR" dirty="0">
                <a:solidFill>
                  <a:schemeClr val="bg1">
                    <a:lumMod val="95000"/>
                  </a:schemeClr>
                </a:solidFill>
                <a:latin typeface="Times New Roman" panose="02020603050405020304" pitchFamily="18" charset="0"/>
                <a:cs typeface="Times New Roman" panose="02020603050405020304" pitchFamily="18" charset="0"/>
              </a:rPr>
              <a:t>3) New Membership Criteria</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pic>
        <p:nvPicPr>
          <p:cNvPr id="3" name="Picture 2" descr="Screen Clipping"/>
          <p:cNvPicPr>
            <a:picLocks noChangeAspect="1"/>
          </p:cNvPicPr>
          <p:nvPr/>
        </p:nvPicPr>
        <p:blipFill rotWithShape="1">
          <a:blip r:embed="rId5">
            <a:extLst>
              <a:ext uri="{28A0092B-C50C-407E-A947-70E740481C1C}">
                <a14:useLocalDpi xmlns:a14="http://schemas.microsoft.com/office/drawing/2010/main" val="0"/>
              </a:ext>
            </a:extLst>
          </a:blip>
          <a:srcRect l="3161" t="511" r="7834"/>
          <a:stretch/>
        </p:blipFill>
        <p:spPr>
          <a:xfrm>
            <a:off x="158195" y="1353542"/>
            <a:ext cx="2799253" cy="4497476"/>
          </a:xfrm>
          <a:prstGeom prst="rect">
            <a:avLst/>
          </a:prstGeom>
          <a:ln>
            <a:noFill/>
          </a:ln>
          <a:effectLst>
            <a:outerShdw blurRad="190500" algn="tl" rotWithShape="0">
              <a:srgbClr val="000000">
                <a:alpha val="70000"/>
              </a:srgbClr>
            </a:outerShdw>
          </a:effectLst>
        </p:spPr>
      </p:pic>
      <p:pic>
        <p:nvPicPr>
          <p:cNvPr id="6" name="Picture 5" descr="Screen Clipping"/>
          <p:cNvPicPr>
            <a:picLocks noChangeAspect="1"/>
          </p:cNvPicPr>
          <p:nvPr/>
        </p:nvPicPr>
        <p:blipFill rotWithShape="1">
          <a:blip r:embed="rId6">
            <a:extLst>
              <a:ext uri="{28A0092B-C50C-407E-A947-70E740481C1C}">
                <a14:useLocalDpi xmlns:a14="http://schemas.microsoft.com/office/drawing/2010/main" val="0"/>
              </a:ext>
            </a:extLst>
          </a:blip>
          <a:srcRect r="6091"/>
          <a:stretch/>
        </p:blipFill>
        <p:spPr>
          <a:xfrm>
            <a:off x="3100003" y="1353542"/>
            <a:ext cx="2840149" cy="4966570"/>
          </a:xfrm>
          <a:prstGeom prst="rect">
            <a:avLst/>
          </a:prstGeom>
          <a:ln>
            <a:noFill/>
          </a:ln>
          <a:effectLst>
            <a:outerShdw blurRad="190500" algn="tl" rotWithShape="0">
              <a:srgbClr val="000000">
                <a:alpha val="70000"/>
              </a:srgbClr>
            </a:outerShdw>
          </a:effectLst>
        </p:spPr>
      </p:pic>
      <p:pic>
        <p:nvPicPr>
          <p:cNvPr id="7" name="Picture 6" descr="Screen Clipping"/>
          <p:cNvPicPr>
            <a:picLocks noChangeAspect="1"/>
          </p:cNvPicPr>
          <p:nvPr/>
        </p:nvPicPr>
        <p:blipFill rotWithShape="1">
          <a:blip r:embed="rId7">
            <a:extLst>
              <a:ext uri="{28A0092B-C50C-407E-A947-70E740481C1C}">
                <a14:useLocalDpi xmlns:a14="http://schemas.microsoft.com/office/drawing/2010/main" val="0"/>
              </a:ext>
            </a:extLst>
          </a:blip>
          <a:srcRect l="2506" t="1176" r="7010"/>
          <a:stretch/>
        </p:blipFill>
        <p:spPr>
          <a:xfrm>
            <a:off x="6084168" y="1368782"/>
            <a:ext cx="2977377" cy="53725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50859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6696744" cy="1143000"/>
          </a:xfrm>
        </p:spPr>
        <p:txBody>
          <a:bodyPr>
            <a:normAutofit/>
          </a:bodyPr>
          <a:lstStyle/>
          <a:p>
            <a:pPr algn="l"/>
            <a:r>
              <a:rPr lang="tr-TR" sz="5400" dirty="0">
                <a:solidFill>
                  <a:schemeClr val="bg1">
                    <a:lumMod val="95000"/>
                  </a:schemeClr>
                </a:solidFill>
                <a:latin typeface="Times New Roman" panose="02020603050405020304" pitchFamily="18" charset="0"/>
                <a:cs typeface="Times New Roman" panose="02020603050405020304" pitchFamily="18" charset="0"/>
              </a:rPr>
              <a:t>4) R&amp;D </a:t>
            </a:r>
            <a:r>
              <a:rPr lang="tr-TR" sz="5400" dirty="0" err="1">
                <a:solidFill>
                  <a:schemeClr val="bg1">
                    <a:lumMod val="95000"/>
                  </a:schemeClr>
                </a:solidFill>
                <a:latin typeface="Times New Roman" panose="02020603050405020304" pitchFamily="18" charset="0"/>
                <a:cs typeface="Times New Roman" panose="02020603050405020304" pitchFamily="18" charset="0"/>
              </a:rPr>
              <a:t>Committee</a:t>
            </a:r>
            <a:r>
              <a:rPr lang="tr-TR" sz="5400" dirty="0">
                <a:solidFill>
                  <a:schemeClr val="bg1">
                    <a:lumMod val="95000"/>
                  </a:schemeClr>
                </a:solidFill>
                <a:latin typeface="Times New Roman" panose="02020603050405020304" pitchFamily="18" charset="0"/>
                <a:cs typeface="Times New Roman" panose="02020603050405020304" pitchFamily="18" charset="0"/>
              </a:rPr>
              <a:t> </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sp>
        <p:nvSpPr>
          <p:cNvPr id="3" name="TextBox 2"/>
          <p:cNvSpPr txBox="1"/>
          <p:nvPr/>
        </p:nvSpPr>
        <p:spPr>
          <a:xfrm>
            <a:off x="158195" y="1484783"/>
            <a:ext cx="6430029" cy="4401205"/>
          </a:xfrm>
          <a:prstGeom prst="rect">
            <a:avLst/>
          </a:prstGeom>
          <a:noFill/>
        </p:spPr>
        <p:txBody>
          <a:bodyPr wrap="square" rtlCol="0">
            <a:spAutoFit/>
          </a:bodyPr>
          <a:lstStyle/>
          <a:p>
            <a:pPr marL="571500" indent="-571500">
              <a:buFont typeface="Arial" panose="020B0604020202020204" pitchFamily="34" charset="0"/>
              <a:buChar char="•"/>
            </a:pPr>
            <a:r>
              <a:rPr lang="tr-TR" sz="4000" i="1" dirty="0" err="1">
                <a:solidFill>
                  <a:schemeClr val="bg1">
                    <a:lumMod val="95000"/>
                  </a:schemeClr>
                </a:solidFill>
                <a:latin typeface="Times New Roman" panose="02020603050405020304" pitchFamily="18" charset="0"/>
                <a:ea typeface="+mj-ea"/>
                <a:cs typeface="Times New Roman" panose="02020603050405020304" pitchFamily="18" charset="0"/>
              </a:rPr>
              <a:t>Norbert</a:t>
            </a:r>
            <a:r>
              <a:rPr lang="tr-TR" sz="4000" i="1"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i="1" dirty="0" err="1">
                <a:solidFill>
                  <a:schemeClr val="bg1">
                    <a:lumMod val="95000"/>
                  </a:schemeClr>
                </a:solidFill>
                <a:latin typeface="Times New Roman" panose="02020603050405020304" pitchFamily="18" charset="0"/>
                <a:ea typeface="+mj-ea"/>
                <a:cs typeface="Times New Roman" panose="02020603050405020304" pitchFamily="18" charset="0"/>
              </a:rPr>
              <a:t>Gschwend</a:t>
            </a:r>
            <a:r>
              <a:rPr lang="tr-TR" sz="4000" i="1"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passed</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away</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on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March</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22</a:t>
            </a:r>
          </a:p>
          <a:p>
            <a:pPr marL="571500" indent="-571500">
              <a:buFont typeface="Arial" panose="020B0604020202020204" pitchFamily="34" charset="0"/>
              <a:buChar char="•"/>
            </a:pP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A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new</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prize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will</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be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awarded</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after</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his name. </a:t>
            </a:r>
          </a:p>
          <a:p>
            <a:pPr marL="571500" indent="-571500">
              <a:buFont typeface="Arial" panose="020B0604020202020204" pitchFamily="34" charset="0"/>
              <a:buChar char="•"/>
            </a:pP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Scientific</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research</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pertaining</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to</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the</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elbow</a:t>
            </a:r>
            <a:endParaRPr lang="tr-TR" sz="4000" dirty="0">
              <a:solidFill>
                <a:schemeClr val="bg1">
                  <a:lumMod val="95000"/>
                </a:schemeClr>
              </a:solidFill>
              <a:latin typeface="Times New Roman" panose="02020603050405020304" pitchFamily="18" charset="0"/>
              <a:ea typeface="+mj-ea"/>
              <a:cs typeface="Times New Roman" panose="02020603050405020304" pitchFamily="18" charset="0"/>
            </a:endParaRPr>
          </a:p>
          <a:p>
            <a:pPr marL="571500" indent="-571500">
              <a:buFont typeface="Arial" panose="020B0604020202020204" pitchFamily="34" charset="0"/>
              <a:buChar char="•"/>
            </a:pP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Deadline</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a:t>
            </a:r>
            <a:r>
              <a:rPr lang="tr-TR" sz="4000" dirty="0" err="1">
                <a:solidFill>
                  <a:schemeClr val="bg1">
                    <a:lumMod val="95000"/>
                  </a:schemeClr>
                </a:solidFill>
                <a:latin typeface="Times New Roman" panose="02020603050405020304" pitchFamily="18" charset="0"/>
                <a:ea typeface="+mj-ea"/>
                <a:cs typeface="Times New Roman" panose="02020603050405020304" pitchFamily="18" charset="0"/>
              </a:rPr>
              <a:t>June</a:t>
            </a:r>
            <a:r>
              <a:rPr lang="tr-TR" sz="4000" dirty="0">
                <a:solidFill>
                  <a:schemeClr val="bg1">
                    <a:lumMod val="95000"/>
                  </a:schemeClr>
                </a:solidFill>
                <a:latin typeface="Times New Roman" panose="02020603050405020304" pitchFamily="18" charset="0"/>
                <a:ea typeface="+mj-ea"/>
                <a:cs typeface="Times New Roman" panose="02020603050405020304" pitchFamily="18" charset="0"/>
              </a:rPr>
              <a:t> 15, 2022</a:t>
            </a:r>
          </a:p>
        </p:txBody>
      </p:sp>
      <p:pic>
        <p:nvPicPr>
          <p:cNvPr id="7" name="Resim 6" descr="adam, kişi, takım, iç mekan içeren bir resim&#10;&#10;Açıklama otomatik olarak oluşturuldu">
            <a:extLst>
              <a:ext uri="{FF2B5EF4-FFF2-40B4-BE49-F238E27FC236}">
                <a16:creationId xmlns:a16="http://schemas.microsoft.com/office/drawing/2014/main" xmlns="" id="{7BD9E4E5-BBF1-4B38-BDF4-A5EDA9580C05}"/>
              </a:ext>
            </a:extLst>
          </p:cNvPr>
          <p:cNvPicPr>
            <a:picLocks noChangeAspect="1"/>
          </p:cNvPicPr>
          <p:nvPr/>
        </p:nvPicPr>
        <p:blipFill rotWithShape="1">
          <a:blip r:embed="rId5">
            <a:extLst>
              <a:ext uri="{28A0092B-C50C-407E-A947-70E740481C1C}">
                <a14:useLocalDpi xmlns:a14="http://schemas.microsoft.com/office/drawing/2010/main" val="0"/>
              </a:ext>
            </a:extLst>
          </a:blip>
          <a:srcRect b="2273"/>
          <a:stretch/>
        </p:blipFill>
        <p:spPr>
          <a:xfrm>
            <a:off x="6614016" y="1484783"/>
            <a:ext cx="2371789" cy="3096346"/>
          </a:xfrm>
          <a:prstGeom prst="rect">
            <a:avLst/>
          </a:prstGeom>
        </p:spPr>
      </p:pic>
    </p:spTree>
    <p:extLst>
      <p:ext uri="{BB962C8B-B14F-4D97-AF65-F5344CB8AC3E}">
        <p14:creationId xmlns:p14="http://schemas.microsoft.com/office/powerpoint/2010/main" val="709272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668344" cy="1143000"/>
          </a:xfrm>
        </p:spPr>
        <p:txBody>
          <a:bodyPr>
            <a:noAutofit/>
          </a:bodyPr>
          <a:lstStyle/>
          <a:p>
            <a:r>
              <a:rPr lang="tr-TR" sz="4800" dirty="0">
                <a:solidFill>
                  <a:schemeClr val="bg1">
                    <a:lumMod val="95000"/>
                  </a:schemeClr>
                </a:solidFill>
                <a:latin typeface="Times New Roman" panose="02020603050405020304" pitchFamily="18" charset="0"/>
                <a:cs typeface="Times New Roman" panose="02020603050405020304" pitchFamily="18" charset="0"/>
              </a:rPr>
              <a:t>5) Strategic Plan 2020 – 2023</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457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95" y="116632"/>
            <a:ext cx="1317461" cy="1055018"/>
          </a:xfrm>
          <a:prstGeom prst="rect">
            <a:avLst/>
          </a:prstGeom>
        </p:spPr>
      </p:pic>
      <p:pic>
        <p:nvPicPr>
          <p:cNvPr id="6"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57200" y="2088646"/>
            <a:ext cx="8229600" cy="3549070"/>
          </a:xfrm>
          <a:solidFill>
            <a:schemeClr val="bg1"/>
          </a:solidFill>
        </p:spPr>
      </p:pic>
    </p:spTree>
    <p:extLst>
      <p:ext uri="{BB962C8B-B14F-4D97-AF65-F5344CB8AC3E}">
        <p14:creationId xmlns:p14="http://schemas.microsoft.com/office/powerpoint/2010/main" val="130787649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7287</TotalTime>
  <Words>1859</Words>
  <Application>Microsoft Office PowerPoint</Application>
  <PresentationFormat>Ekran Gösterisi (4:3)</PresentationFormat>
  <Paragraphs>217</Paragraphs>
  <Slides>38</Slides>
  <Notes>37</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38</vt:i4>
      </vt:variant>
    </vt:vector>
  </HeadingPairs>
  <TitlesOfParts>
    <vt:vector size="42" baseType="lpstr">
      <vt:lpstr>Arial</vt:lpstr>
      <vt:lpstr>Calibri</vt:lpstr>
      <vt:lpstr>Times New Roman</vt:lpstr>
      <vt:lpstr>1_Office Theme</vt:lpstr>
      <vt:lpstr>Presidential Final report  2018 - 2020</vt:lpstr>
      <vt:lpstr>1) ExCom 2019 – 2020</vt:lpstr>
      <vt:lpstr>PRESIDENTIAL REPORT</vt:lpstr>
      <vt:lpstr>1) ExCom Meetings 2019 -2020</vt:lpstr>
      <vt:lpstr>1) ExCom Meetings 2019 -2020</vt:lpstr>
      <vt:lpstr>1) ExCom Meetings 2019 - 2020</vt:lpstr>
      <vt:lpstr>3) New Membership Criteria</vt:lpstr>
      <vt:lpstr>4) R&amp;D Committee </vt:lpstr>
      <vt:lpstr>5) Strategic Plan 2020 – 2023</vt:lpstr>
      <vt:lpstr> 5) International Committee</vt:lpstr>
      <vt:lpstr> 5) International Committee</vt:lpstr>
      <vt:lpstr>6) ‘Healtcare Delivery Committee’</vt:lpstr>
      <vt:lpstr>7) Collaboration with JSES</vt:lpstr>
      <vt:lpstr>7) Collaboration with JSES</vt:lpstr>
      <vt:lpstr>7) Collaboration with JSES</vt:lpstr>
      <vt:lpstr>8) Junior Members Committee</vt:lpstr>
      <vt:lpstr>9) Education Committee</vt:lpstr>
      <vt:lpstr>New Fellowship Programs</vt:lpstr>
      <vt:lpstr>New Fellowship Programs</vt:lpstr>
      <vt:lpstr>10) SECEC Eastern European Travelling Fellowship</vt:lpstr>
      <vt:lpstr>10) SECEC Eastern European Travelling Fellowship</vt:lpstr>
      <vt:lpstr>10) SECEC Eastern European Travelling Fellowship</vt:lpstr>
      <vt:lpstr>11) Qualification Committee</vt:lpstr>
      <vt:lpstr>11) Qualification Committee</vt:lpstr>
      <vt:lpstr>12) EFORT –SECEC Relations </vt:lpstr>
      <vt:lpstr>13) New Features on new Website</vt:lpstr>
      <vt:lpstr>13) New Features on new Website</vt:lpstr>
      <vt:lpstr>13) New Features on new Website</vt:lpstr>
      <vt:lpstr>13) New Features on new Website</vt:lpstr>
      <vt:lpstr>Coronavirus.</vt:lpstr>
      <vt:lpstr>1st SECEC e-Congress</vt:lpstr>
      <vt:lpstr>1st SECEC Virtual Congress Program</vt:lpstr>
      <vt:lpstr>Coronavirus.</vt:lpstr>
      <vt:lpstr>Coronavirus.</vt:lpstr>
      <vt:lpstr>Poznań, September 8-11</vt:lpstr>
      <vt:lpstr>PowerPoint Sunusu</vt:lpstr>
      <vt:lpstr>Dublin, 2023 Annual Congress</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PRESIDENTIAL REPORT</dc:title>
  <dc:creator>Microsoft</dc:creator>
  <cp:lastModifiedBy>lenovo</cp:lastModifiedBy>
  <cp:revision>77</cp:revision>
  <dcterms:created xsi:type="dcterms:W3CDTF">2019-08-18T21:13:26Z</dcterms:created>
  <dcterms:modified xsi:type="dcterms:W3CDTF">2020-09-07T21:59:48Z</dcterms:modified>
</cp:coreProperties>
</file>